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7" r:id="rId3"/>
    <p:sldId id="268" r:id="rId4"/>
    <p:sldId id="258" r:id="rId5"/>
    <p:sldId id="257" r:id="rId6"/>
    <p:sldId id="259" r:id="rId7"/>
    <p:sldId id="260" r:id="rId8"/>
    <p:sldId id="261" r:id="rId9"/>
    <p:sldId id="262" r:id="rId10"/>
    <p:sldId id="265" r:id="rId11"/>
    <p:sldId id="266" r:id="rId12"/>
    <p:sldId id="263" r:id="rId13"/>
    <p:sldId id="264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9" r:id="rId22"/>
    <p:sldId id="280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ban\Desktop\Enrolment%20of%20students%20of%20Muslims%20HE2016-17%2010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ban\Desktop\Tables%20Z\All%20India%20literacy%20r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82686224267375E-2"/>
          <c:y val="2.8850736984538317E-2"/>
          <c:w val="0.95389166965058902"/>
          <c:h val="0.79134762887006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'Shortened table'!$C$2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'Shortened table'!$B$3:$B$17</c:f>
              <c:strCache>
                <c:ptCount val="15"/>
                <c:pt idx="0">
                  <c:v>Andhra Pradesh</c:v>
                </c:pt>
                <c:pt idx="1">
                  <c:v>Assam</c:v>
                </c:pt>
                <c:pt idx="2">
                  <c:v>Bihar</c:v>
                </c:pt>
                <c:pt idx="3">
                  <c:v>Gujarat</c:v>
                </c:pt>
                <c:pt idx="4">
                  <c:v>Jammu and Kashmir</c:v>
                </c:pt>
                <c:pt idx="5">
                  <c:v>Karnataka</c:v>
                </c:pt>
                <c:pt idx="6">
                  <c:v>Kerala</c:v>
                </c:pt>
                <c:pt idx="7">
                  <c:v>Madhya Pradesh</c:v>
                </c:pt>
                <c:pt idx="8">
                  <c:v>Maharashtra</c:v>
                </c:pt>
                <c:pt idx="9">
                  <c:v>Rajasthan</c:v>
                </c:pt>
                <c:pt idx="10">
                  <c:v>Tamil Nadu</c:v>
                </c:pt>
                <c:pt idx="11">
                  <c:v>Telangana</c:v>
                </c:pt>
                <c:pt idx="12">
                  <c:v>Uttar Pradesh</c:v>
                </c:pt>
                <c:pt idx="13">
                  <c:v>West Bengal</c:v>
                </c:pt>
                <c:pt idx="14">
                  <c:v>All-India</c:v>
                </c:pt>
              </c:strCache>
            </c:strRef>
          </c:cat>
          <c:val>
            <c:numRef>
              <c:f>'Shortened table'!$C$3:$C$17</c:f>
              <c:numCache>
                <c:formatCode>0.0</c:formatCode>
                <c:ptCount val="15"/>
                <c:pt idx="0">
                  <c:v>44.811099621966505</c:v>
                </c:pt>
                <c:pt idx="1">
                  <c:v>48.292161386528612</c:v>
                </c:pt>
                <c:pt idx="2">
                  <c:v>38.275061665545472</c:v>
                </c:pt>
                <c:pt idx="3">
                  <c:v>38.499352793170146</c:v>
                </c:pt>
                <c:pt idx="4">
                  <c:v>56.1737490422585</c:v>
                </c:pt>
                <c:pt idx="5">
                  <c:v>48.586184146941036</c:v>
                </c:pt>
                <c:pt idx="6">
                  <c:v>63.889965129794653</c:v>
                </c:pt>
                <c:pt idx="7">
                  <c:v>43.045642680224219</c:v>
                </c:pt>
                <c:pt idx="8">
                  <c:v>45.00053465901869</c:v>
                </c:pt>
                <c:pt idx="9">
                  <c:v>42.621518758394039</c:v>
                </c:pt>
                <c:pt idx="10">
                  <c:v>50.159493595412947</c:v>
                </c:pt>
                <c:pt idx="11">
                  <c:v>48.915960531343416</c:v>
                </c:pt>
                <c:pt idx="12">
                  <c:v>46.757338589306897</c:v>
                </c:pt>
                <c:pt idx="13">
                  <c:v>45.398430446558791</c:v>
                </c:pt>
                <c:pt idx="14">
                  <c:v>46.348208735513886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9-4EDD-9A83-993033336FC6}"/>
            </c:ext>
          </c:extLst>
        </c:ser>
        <c:ser>
          <c:idx val="1"/>
          <c:order val="1"/>
          <c:tx>
            <c:strRef>
              <c:f>'Shortened table'!$D$2</c:f>
              <c:strCache>
                <c:ptCount val="1"/>
                <c:pt idx="0">
                  <c:v>ST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'Shortened table'!$B$3:$B$17</c:f>
              <c:strCache>
                <c:ptCount val="15"/>
                <c:pt idx="0">
                  <c:v>Andhra Pradesh</c:v>
                </c:pt>
                <c:pt idx="1">
                  <c:v>Assam</c:v>
                </c:pt>
                <c:pt idx="2">
                  <c:v>Bihar</c:v>
                </c:pt>
                <c:pt idx="3">
                  <c:v>Gujarat</c:v>
                </c:pt>
                <c:pt idx="4">
                  <c:v>Jammu and Kashmir</c:v>
                </c:pt>
                <c:pt idx="5">
                  <c:v>Karnataka</c:v>
                </c:pt>
                <c:pt idx="6">
                  <c:v>Kerala</c:v>
                </c:pt>
                <c:pt idx="7">
                  <c:v>Madhya Pradesh</c:v>
                </c:pt>
                <c:pt idx="8">
                  <c:v>Maharashtra</c:v>
                </c:pt>
                <c:pt idx="9">
                  <c:v>Rajasthan</c:v>
                </c:pt>
                <c:pt idx="10">
                  <c:v>Tamil Nadu</c:v>
                </c:pt>
                <c:pt idx="11">
                  <c:v>Telangana</c:v>
                </c:pt>
                <c:pt idx="12">
                  <c:v>Uttar Pradesh</c:v>
                </c:pt>
                <c:pt idx="13">
                  <c:v>West Bengal</c:v>
                </c:pt>
                <c:pt idx="14">
                  <c:v>All-India</c:v>
                </c:pt>
              </c:strCache>
            </c:strRef>
          </c:cat>
          <c:val>
            <c:numRef>
              <c:f>'Shortened table'!$D$3:$D$17</c:f>
              <c:numCache>
                <c:formatCode>0.0</c:formatCode>
                <c:ptCount val="15"/>
                <c:pt idx="0">
                  <c:v>45.599566498817126</c:v>
                </c:pt>
                <c:pt idx="1">
                  <c:v>49.74101666459989</c:v>
                </c:pt>
                <c:pt idx="2">
                  <c:v>40.645497136907863</c:v>
                </c:pt>
                <c:pt idx="3">
                  <c:v>45.72826127854912</c:v>
                </c:pt>
                <c:pt idx="4">
                  <c:v>46.508443633044273</c:v>
                </c:pt>
                <c:pt idx="5">
                  <c:v>47.687498519904324</c:v>
                </c:pt>
                <c:pt idx="6">
                  <c:v>59.033637729742225</c:v>
                </c:pt>
                <c:pt idx="7">
                  <c:v>46.665027908845097</c:v>
                </c:pt>
                <c:pt idx="8">
                  <c:v>39.799728352020587</c:v>
                </c:pt>
                <c:pt idx="9">
                  <c:v>44.820724051512371</c:v>
                </c:pt>
                <c:pt idx="10">
                  <c:v>39.376463005054788</c:v>
                </c:pt>
                <c:pt idx="11">
                  <c:v>43.927644236828179</c:v>
                </c:pt>
                <c:pt idx="12">
                  <c:v>42.966186331859035</c:v>
                </c:pt>
                <c:pt idx="13">
                  <c:v>45.844504021447719</c:v>
                </c:pt>
                <c:pt idx="14">
                  <c:v>46.890991294959171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59-4EDD-9A83-993033336FC6}"/>
            </c:ext>
          </c:extLst>
        </c:ser>
        <c:ser>
          <c:idx val="2"/>
          <c:order val="2"/>
          <c:tx>
            <c:strRef>
              <c:f>'Shortened table'!$E$2</c:f>
              <c:strCache>
                <c:ptCount val="1"/>
                <c:pt idx="0">
                  <c:v>OBC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'Shortened table'!$B$3:$B$17</c:f>
              <c:strCache>
                <c:ptCount val="15"/>
                <c:pt idx="0">
                  <c:v>Andhra Pradesh</c:v>
                </c:pt>
                <c:pt idx="1">
                  <c:v>Assam</c:v>
                </c:pt>
                <c:pt idx="2">
                  <c:v>Bihar</c:v>
                </c:pt>
                <c:pt idx="3">
                  <c:v>Gujarat</c:v>
                </c:pt>
                <c:pt idx="4">
                  <c:v>Jammu and Kashmir</c:v>
                </c:pt>
                <c:pt idx="5">
                  <c:v>Karnataka</c:v>
                </c:pt>
                <c:pt idx="6">
                  <c:v>Kerala</c:v>
                </c:pt>
                <c:pt idx="7">
                  <c:v>Madhya Pradesh</c:v>
                </c:pt>
                <c:pt idx="8">
                  <c:v>Maharashtra</c:v>
                </c:pt>
                <c:pt idx="9">
                  <c:v>Rajasthan</c:v>
                </c:pt>
                <c:pt idx="10">
                  <c:v>Tamil Nadu</c:v>
                </c:pt>
                <c:pt idx="11">
                  <c:v>Telangana</c:v>
                </c:pt>
                <c:pt idx="12">
                  <c:v>Uttar Pradesh</c:v>
                </c:pt>
                <c:pt idx="13">
                  <c:v>West Bengal</c:v>
                </c:pt>
                <c:pt idx="14">
                  <c:v>All-India</c:v>
                </c:pt>
              </c:strCache>
            </c:strRef>
          </c:cat>
          <c:val>
            <c:numRef>
              <c:f>'Shortened table'!$E$3:$E$17</c:f>
              <c:numCache>
                <c:formatCode>0.0</c:formatCode>
                <c:ptCount val="15"/>
                <c:pt idx="0">
                  <c:v>42.060818713450296</c:v>
                </c:pt>
                <c:pt idx="1">
                  <c:v>51.354185740682169</c:v>
                </c:pt>
                <c:pt idx="2">
                  <c:v>41.682048797713179</c:v>
                </c:pt>
                <c:pt idx="3">
                  <c:v>38.529168565112471</c:v>
                </c:pt>
                <c:pt idx="4">
                  <c:v>45.610746641674474</c:v>
                </c:pt>
                <c:pt idx="5">
                  <c:v>50.104693977975238</c:v>
                </c:pt>
                <c:pt idx="6">
                  <c:v>58.145761382330832</c:v>
                </c:pt>
                <c:pt idx="7">
                  <c:v>44.629104536360245</c:v>
                </c:pt>
                <c:pt idx="8">
                  <c:v>44.268595918872414</c:v>
                </c:pt>
                <c:pt idx="9">
                  <c:v>46.490971435543827</c:v>
                </c:pt>
                <c:pt idx="10">
                  <c:v>49.912544017964436</c:v>
                </c:pt>
                <c:pt idx="11">
                  <c:v>46.466473972253247</c:v>
                </c:pt>
                <c:pt idx="12">
                  <c:v>48.150582760159459</c:v>
                </c:pt>
                <c:pt idx="13">
                  <c:v>44.887060127891814</c:v>
                </c:pt>
                <c:pt idx="14">
                  <c:v>46.985436336301497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59-4EDD-9A83-993033336FC6}"/>
            </c:ext>
          </c:extLst>
        </c:ser>
        <c:ser>
          <c:idx val="3"/>
          <c:order val="3"/>
          <c:tx>
            <c:strRef>
              <c:f>'Shortened table'!$F$2</c:f>
              <c:strCache>
                <c:ptCount val="1"/>
                <c:pt idx="0">
                  <c:v>Muslims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'Shortened table'!$B$3:$B$17</c:f>
              <c:strCache>
                <c:ptCount val="15"/>
                <c:pt idx="0">
                  <c:v>Andhra Pradesh</c:v>
                </c:pt>
                <c:pt idx="1">
                  <c:v>Assam</c:v>
                </c:pt>
                <c:pt idx="2">
                  <c:v>Bihar</c:v>
                </c:pt>
                <c:pt idx="3">
                  <c:v>Gujarat</c:v>
                </c:pt>
                <c:pt idx="4">
                  <c:v>Jammu and Kashmir</c:v>
                </c:pt>
                <c:pt idx="5">
                  <c:v>Karnataka</c:v>
                </c:pt>
                <c:pt idx="6">
                  <c:v>Kerala</c:v>
                </c:pt>
                <c:pt idx="7">
                  <c:v>Madhya Pradesh</c:v>
                </c:pt>
                <c:pt idx="8">
                  <c:v>Maharashtra</c:v>
                </c:pt>
                <c:pt idx="9">
                  <c:v>Rajasthan</c:v>
                </c:pt>
                <c:pt idx="10">
                  <c:v>Tamil Nadu</c:v>
                </c:pt>
                <c:pt idx="11">
                  <c:v>Telangana</c:v>
                </c:pt>
                <c:pt idx="12">
                  <c:v>Uttar Pradesh</c:v>
                </c:pt>
                <c:pt idx="13">
                  <c:v>West Bengal</c:v>
                </c:pt>
                <c:pt idx="14">
                  <c:v>All-India</c:v>
                </c:pt>
              </c:strCache>
            </c:strRef>
          </c:cat>
          <c:val>
            <c:numRef>
              <c:f>'Shortened table'!$F$3:$F$17</c:f>
              <c:numCache>
                <c:formatCode>0.0</c:formatCode>
                <c:ptCount val="15"/>
                <c:pt idx="0">
                  <c:v>41.079550816268757</c:v>
                </c:pt>
                <c:pt idx="1">
                  <c:v>47.244533284874919</c:v>
                </c:pt>
                <c:pt idx="2">
                  <c:v>44.921820660490219</c:v>
                </c:pt>
                <c:pt idx="3">
                  <c:v>41.869594734201129</c:v>
                </c:pt>
                <c:pt idx="4">
                  <c:v>47.234081206285765</c:v>
                </c:pt>
                <c:pt idx="5">
                  <c:v>47.176023713590943</c:v>
                </c:pt>
                <c:pt idx="6">
                  <c:v>54.357000379156297</c:v>
                </c:pt>
                <c:pt idx="7">
                  <c:v>44.475912408759122</c:v>
                </c:pt>
                <c:pt idx="8">
                  <c:v>47.017985377389195</c:v>
                </c:pt>
                <c:pt idx="9">
                  <c:v>41.158193762206309</c:v>
                </c:pt>
                <c:pt idx="10">
                  <c:v>41.452380309939471</c:v>
                </c:pt>
                <c:pt idx="11">
                  <c:v>41.66845029665334</c:v>
                </c:pt>
                <c:pt idx="12">
                  <c:v>53.706489915419645</c:v>
                </c:pt>
                <c:pt idx="13">
                  <c:v>49.11362859817978</c:v>
                </c:pt>
                <c:pt idx="14">
                  <c:v>47.310342924233765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59-4EDD-9A83-993033336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3390591"/>
        <c:axId val="1623385183"/>
      </c:barChart>
      <c:catAx>
        <c:axId val="162339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85183"/>
        <c:crosses val="autoZero"/>
        <c:auto val="1"/>
        <c:lblAlgn val="ctr"/>
        <c:lblOffset val="100"/>
        <c:noMultiLvlLbl val="0"/>
      </c:catAx>
      <c:valAx>
        <c:axId val="1623385183"/>
        <c:scaling>
          <c:orientation val="minMax"/>
          <c:max val="65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26640330267263"/>
          <c:y val="0.8637639769950386"/>
          <c:w val="0.61834028911153827"/>
          <c:h val="0.12683163429022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Sheet1!$D$13</c:f>
              <c:strCache>
                <c:ptCount val="1"/>
                <c:pt idx="0">
                  <c:v>Total 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Sheet1!$C$14:$C$20</c:f>
              <c:numCache>
                <c:formatCode>General</c:formatCode>
                <c:ptCount val="7"/>
                <c:pt idx="0">
                  <c:v>1951</c:v>
                </c:pt>
                <c:pt idx="1">
                  <c:v>1961</c:v>
                </c:pt>
                <c:pt idx="2">
                  <c:v>1971</c:v>
                </c:pt>
                <c:pt idx="3">
                  <c:v>1981</c:v>
                </c:pt>
                <c:pt idx="4">
                  <c:v>1991</c:v>
                </c:pt>
                <c:pt idx="5">
                  <c:v>2001</c:v>
                </c:pt>
                <c:pt idx="6">
                  <c:v>2011</c:v>
                </c:pt>
              </c:numCache>
            </c:numRef>
          </c:cat>
          <c:val>
            <c:numRef>
              <c:f>Sheet1!$D$14:$D$20</c:f>
              <c:numCache>
                <c:formatCode>General</c:formatCode>
                <c:ptCount val="7"/>
                <c:pt idx="0">
                  <c:v>27.16</c:v>
                </c:pt>
                <c:pt idx="1">
                  <c:v>40.4</c:v>
                </c:pt>
                <c:pt idx="2">
                  <c:v>45.96</c:v>
                </c:pt>
                <c:pt idx="3">
                  <c:v>56.38</c:v>
                </c:pt>
                <c:pt idx="4">
                  <c:v>64.13</c:v>
                </c:pt>
                <c:pt idx="5">
                  <c:v>75.260000000000005</c:v>
                </c:pt>
                <c:pt idx="6" formatCode="0.0">
                  <c:v>82.14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2D-4CFB-B16D-EEF81A291872}"/>
            </c:ext>
          </c:extLst>
        </c:ser>
        <c:ser>
          <c:idx val="1"/>
          <c:order val="1"/>
          <c:tx>
            <c:strRef>
              <c:f>Sheet1!$E$13</c:f>
              <c:strCache>
                <c:ptCount val="1"/>
                <c:pt idx="0">
                  <c:v>Total 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Sheet1!$C$14:$C$20</c:f>
              <c:numCache>
                <c:formatCode>General</c:formatCode>
                <c:ptCount val="7"/>
                <c:pt idx="0">
                  <c:v>1951</c:v>
                </c:pt>
                <c:pt idx="1">
                  <c:v>1961</c:v>
                </c:pt>
                <c:pt idx="2">
                  <c:v>1971</c:v>
                </c:pt>
                <c:pt idx="3">
                  <c:v>1981</c:v>
                </c:pt>
                <c:pt idx="4">
                  <c:v>1991</c:v>
                </c:pt>
                <c:pt idx="5">
                  <c:v>2001</c:v>
                </c:pt>
                <c:pt idx="6">
                  <c:v>2011</c:v>
                </c:pt>
              </c:numCache>
            </c:numRef>
          </c:cat>
          <c:val>
            <c:numRef>
              <c:f>Sheet1!$E$14:$E$20</c:f>
              <c:numCache>
                <c:formatCode>General</c:formatCode>
                <c:ptCount val="7"/>
                <c:pt idx="0">
                  <c:v>8.86</c:v>
                </c:pt>
                <c:pt idx="1">
                  <c:v>15.35</c:v>
                </c:pt>
                <c:pt idx="2">
                  <c:v>21.97</c:v>
                </c:pt>
                <c:pt idx="3">
                  <c:v>29.76</c:v>
                </c:pt>
                <c:pt idx="4">
                  <c:v>39.29</c:v>
                </c:pt>
                <c:pt idx="5">
                  <c:v>53.67</c:v>
                </c:pt>
                <c:pt idx="6" formatCode="0.0">
                  <c:v>65.459999999999994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2D-4CFB-B16D-EEF81A291872}"/>
            </c:ext>
          </c:extLst>
        </c:ser>
        <c:ser>
          <c:idx val="2"/>
          <c:order val="2"/>
          <c:tx>
            <c:strRef>
              <c:f>Sheet1!$F$13</c:f>
              <c:strCache>
                <c:ptCount val="1"/>
                <c:pt idx="0">
                  <c:v>Muslim 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Sheet1!$C$14:$C$20</c:f>
              <c:numCache>
                <c:formatCode>General</c:formatCode>
                <c:ptCount val="7"/>
                <c:pt idx="0">
                  <c:v>1951</c:v>
                </c:pt>
                <c:pt idx="1">
                  <c:v>1961</c:v>
                </c:pt>
                <c:pt idx="2">
                  <c:v>1971</c:v>
                </c:pt>
                <c:pt idx="3">
                  <c:v>1981</c:v>
                </c:pt>
                <c:pt idx="4">
                  <c:v>1991</c:v>
                </c:pt>
                <c:pt idx="5">
                  <c:v>2001</c:v>
                </c:pt>
                <c:pt idx="6">
                  <c:v>2011</c:v>
                </c:pt>
              </c:numCache>
            </c:numRef>
          </c:cat>
          <c:val>
            <c:numRef>
              <c:f>Sheet1!$F$14:$F$20</c:f>
              <c:numCache>
                <c:formatCode>General</c:formatCode>
                <c:ptCount val="7"/>
                <c:pt idx="5">
                  <c:v>67.599999999999994</c:v>
                </c:pt>
                <c:pt idx="6" formatCode="0.0">
                  <c:v>74.732966495316745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2D-4CFB-B16D-EEF81A291872}"/>
            </c:ext>
          </c:extLst>
        </c:ser>
        <c:ser>
          <c:idx val="3"/>
          <c:order val="3"/>
          <c:tx>
            <c:strRef>
              <c:f>Sheet1!$G$13</c:f>
              <c:strCache>
                <c:ptCount val="1"/>
                <c:pt idx="0">
                  <c:v>Muslim 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Sheet1!$C$14:$C$20</c:f>
              <c:numCache>
                <c:formatCode>General</c:formatCode>
                <c:ptCount val="7"/>
                <c:pt idx="0">
                  <c:v>1951</c:v>
                </c:pt>
                <c:pt idx="1">
                  <c:v>1961</c:v>
                </c:pt>
                <c:pt idx="2">
                  <c:v>1971</c:v>
                </c:pt>
                <c:pt idx="3">
                  <c:v>1981</c:v>
                </c:pt>
                <c:pt idx="4">
                  <c:v>1991</c:v>
                </c:pt>
                <c:pt idx="5">
                  <c:v>2001</c:v>
                </c:pt>
                <c:pt idx="6">
                  <c:v>2011</c:v>
                </c:pt>
              </c:numCache>
            </c:numRef>
          </c:cat>
          <c:val>
            <c:numRef>
              <c:f>Sheet1!$G$14:$G$20</c:f>
              <c:numCache>
                <c:formatCode>General</c:formatCode>
                <c:ptCount val="7"/>
                <c:pt idx="5">
                  <c:v>50.1</c:v>
                </c:pt>
                <c:pt idx="6" formatCode="0.0">
                  <c:v>62.038908912333348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2D-4CFB-B16D-EEF81A291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282368"/>
        <c:axId val="652283200"/>
      </c:lineChart>
      <c:catAx>
        <c:axId val="6522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283200"/>
        <c:crosses val="autoZero"/>
        <c:auto val="1"/>
        <c:lblAlgn val="ctr"/>
        <c:lblOffset val="100"/>
        <c:noMultiLvlLbl val="0"/>
      </c:catAx>
      <c:valAx>
        <c:axId val="65228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28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8431810184237"/>
          <c:y val="3.6015118790496757E-2"/>
          <c:w val="0.86644289851934064"/>
          <c:h val="0.72333684063382819"/>
        </c:manualLayout>
      </c:layout>
      <c:lineChart>
        <c:grouping val="standard"/>
        <c:varyColors val="0"/>
        <c:ser>
          <c:idx val="0"/>
          <c:order val="0"/>
          <c:tx>
            <c:strRef>
              <c:f>Sheet2!$E$76</c:f>
              <c:strCache>
                <c:ptCount val="1"/>
                <c:pt idx="0">
                  <c:v>Secondary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Sheet2!$F$75:$L$75</c:f>
              <c:strCache>
                <c:ptCount val="7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 &amp; above</c:v>
                </c:pt>
              </c:strCache>
            </c:strRef>
          </c:cat>
          <c:val>
            <c:numRef>
              <c:f>Sheet2!$F$76:$L$76</c:f>
              <c:numCache>
                <c:formatCode>###0.0%</c:formatCode>
                <c:ptCount val="7"/>
                <c:pt idx="0">
                  <c:v>0.43947368421052629</c:v>
                </c:pt>
                <c:pt idx="1">
                  <c:v>0.24210526315789471</c:v>
                </c:pt>
                <c:pt idx="2">
                  <c:v>0.18289473684210528</c:v>
                </c:pt>
                <c:pt idx="3">
                  <c:v>6.9736842105263153E-2</c:v>
                </c:pt>
                <c:pt idx="4">
                  <c:v>4.2105263157894736E-2</c:v>
                </c:pt>
                <c:pt idx="5" formatCode="####.0%">
                  <c:v>1.3157894736842105E-3</c:v>
                </c:pt>
                <c:pt idx="6" formatCode="####.0%">
                  <c:v>6.5789473684210531E-3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78-465D-8A69-83DFF9F505A9}"/>
            </c:ext>
          </c:extLst>
        </c:ser>
        <c:ser>
          <c:idx val="1"/>
          <c:order val="1"/>
          <c:tx>
            <c:strRef>
              <c:f>Sheet2!$E$77</c:f>
              <c:strCache>
                <c:ptCount val="1"/>
                <c:pt idx="0">
                  <c:v>Higher secondary</c:v>
                </c:pt>
              </c:strCache>
            </c:strRef>
          </c:tx>
          <c:spPr>
            <a:ln w="539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Sheet2!$F$75:$L$75</c:f>
              <c:strCache>
                <c:ptCount val="7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 &amp; above</c:v>
                </c:pt>
              </c:strCache>
            </c:strRef>
          </c:cat>
          <c:val>
            <c:numRef>
              <c:f>Sheet2!$F$77:$L$77</c:f>
              <c:numCache>
                <c:formatCode>###0.0%</c:formatCode>
                <c:ptCount val="7"/>
                <c:pt idx="0">
                  <c:v>0.52842105263157901</c:v>
                </c:pt>
                <c:pt idx="1">
                  <c:v>0.25052631578947371</c:v>
                </c:pt>
                <c:pt idx="2">
                  <c:v>0.10526315789473685</c:v>
                </c:pt>
                <c:pt idx="3">
                  <c:v>7.3684210526315783E-2</c:v>
                </c:pt>
                <c:pt idx="4">
                  <c:v>3.5789473684210524E-2</c:v>
                </c:pt>
                <c:pt idx="5" formatCode="####.0%">
                  <c:v>2.1052631578947368E-3</c:v>
                </c:pt>
                <c:pt idx="6" formatCode="####.0%">
                  <c:v>4.2105263157894736E-3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78-465D-8A69-83DFF9F505A9}"/>
            </c:ext>
          </c:extLst>
        </c:ser>
        <c:ser>
          <c:idx val="2"/>
          <c:order val="2"/>
          <c:tx>
            <c:strRef>
              <c:f>Sheet2!$E$78</c:f>
              <c:strCache>
                <c:ptCount val="1"/>
                <c:pt idx="0">
                  <c:v>Graduation</c:v>
                </c:pt>
              </c:strCache>
            </c:strRef>
          </c:tx>
          <c:spPr>
            <a:ln w="63500" cap="rnd" cmpd="sng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4223316338431804E-2"/>
                  <c:y val="-6.8809551415905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78-465D-8A69-83DFF9F505A9}"/>
                </c:ext>
              </c:extLst>
            </c:dLbl>
            <c:dLbl>
              <c:idx val="1"/>
              <c:layout>
                <c:manualLayout>
                  <c:x val="6.8771035356059843E-2"/>
                  <c:y val="-6.605716935926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78-465D-8A69-83DFF9F505A9}"/>
                </c:ext>
              </c:extLst>
            </c:dLbl>
            <c:dLbl>
              <c:idx val="2"/>
              <c:layout>
                <c:manualLayout>
                  <c:x val="7.9351194641607517E-2"/>
                  <c:y val="-9.908575403890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78-465D-8A69-83DFF9F505A9}"/>
                </c:ext>
              </c:extLst>
            </c:dLbl>
            <c:dLbl>
              <c:idx val="3"/>
              <c:layout>
                <c:manualLayout>
                  <c:x val="6.4803475623979478E-2"/>
                  <c:y val="-7.706669758581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78-465D-8A69-83DFF9F505A9}"/>
                </c:ext>
              </c:extLst>
            </c:dLbl>
            <c:dLbl>
              <c:idx val="4"/>
              <c:layout>
                <c:manualLayout>
                  <c:x val="4.2320637142190677E-2"/>
                  <c:y val="-8.257146169908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78-465D-8A69-83DFF9F50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Sheet2!$F$75:$L$75</c:f>
              <c:strCache>
                <c:ptCount val="7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 &amp; above</c:v>
                </c:pt>
              </c:strCache>
            </c:strRef>
          </c:cat>
          <c:val>
            <c:numRef>
              <c:f>Sheet2!$F$78:$L$78</c:f>
              <c:numCache>
                <c:formatCode>###0.0%</c:formatCode>
                <c:ptCount val="7"/>
                <c:pt idx="0">
                  <c:v>0.40723981900452488</c:v>
                </c:pt>
                <c:pt idx="1">
                  <c:v>0.35294117647058826</c:v>
                </c:pt>
                <c:pt idx="2">
                  <c:v>0.13574660633484162</c:v>
                </c:pt>
                <c:pt idx="3">
                  <c:v>7.6923076923076927E-2</c:v>
                </c:pt>
                <c:pt idx="4">
                  <c:v>2.7149321266968326E-2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78-465D-8A69-83DFF9F50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768832"/>
        <c:axId val="1703760512"/>
      </c:lineChart>
      <c:catAx>
        <c:axId val="1703768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 smtClean="0"/>
                  <a:t>Age-group</a:t>
                </a:r>
                <a:endParaRPr lang="en-IN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760512"/>
        <c:crosses val="autoZero"/>
        <c:auto val="1"/>
        <c:lblAlgn val="ctr"/>
        <c:lblOffset val="100"/>
        <c:noMultiLvlLbl val="0"/>
      </c:catAx>
      <c:valAx>
        <c:axId val="170376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="1" dirty="0" smtClean="0"/>
                  <a:t> of age-group</a:t>
                </a:r>
                <a:endParaRPr lang="en-IN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7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Sheet3!$E$51</c:f>
              <c:strCache>
                <c:ptCount val="1"/>
                <c:pt idx="0">
                  <c:v>Illiterate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Sheet3!$F$50:$L$50</c:f>
              <c:strCache>
                <c:ptCount val="7"/>
                <c:pt idx="0">
                  <c:v>below 591</c:v>
                </c:pt>
                <c:pt idx="1">
                  <c:v>591 to 1000</c:v>
                </c:pt>
                <c:pt idx="2">
                  <c:v>1001 to 1400</c:v>
                </c:pt>
                <c:pt idx="3">
                  <c:v>1401 to 2100</c:v>
                </c:pt>
                <c:pt idx="4">
                  <c:v>2101 to 3500</c:v>
                </c:pt>
                <c:pt idx="5">
                  <c:v>3501 to 5000</c:v>
                </c:pt>
                <c:pt idx="6">
                  <c:v>above 5001</c:v>
                </c:pt>
              </c:strCache>
            </c:strRef>
          </c:cat>
          <c:val>
            <c:numRef>
              <c:f>Sheet3!$F$51:$L$51</c:f>
              <c:numCache>
                <c:formatCode>###0.0%</c:formatCode>
                <c:ptCount val="7"/>
                <c:pt idx="0">
                  <c:v>0.41770186335403731</c:v>
                </c:pt>
                <c:pt idx="1">
                  <c:v>0.3354037267080745</c:v>
                </c:pt>
                <c:pt idx="2">
                  <c:v>0.11024844720496894</c:v>
                </c:pt>
                <c:pt idx="3">
                  <c:v>9.0062111801242239E-2</c:v>
                </c:pt>
                <c:pt idx="4">
                  <c:v>2.6397515527950312E-2</c:v>
                </c:pt>
                <c:pt idx="5">
                  <c:v>1.2422360248447204E-2</c:v>
                </c:pt>
                <c:pt idx="6" formatCode="####.0%">
                  <c:v>7.763975155279503E-3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7-404B-975E-B9EC0AC2E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3765504"/>
        <c:axId val="1703765920"/>
      </c:barChart>
      <c:catAx>
        <c:axId val="1703765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800" dirty="0" smtClean="0"/>
                  <a:t>Per capita income (</a:t>
                </a:r>
                <a:r>
                  <a:rPr lang="en-IN" sz="1800" dirty="0" err="1" smtClean="0"/>
                  <a:t>Rs</a:t>
                </a:r>
                <a:r>
                  <a:rPr lang="en-IN" sz="1800" dirty="0" smtClean="0"/>
                  <a:t>.)</a:t>
                </a:r>
                <a:endParaRPr lang="en-IN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765920"/>
        <c:crosses val="autoZero"/>
        <c:auto val="1"/>
        <c:lblAlgn val="ctr"/>
        <c:lblOffset val="100"/>
        <c:noMultiLvlLbl val="0"/>
      </c:catAx>
      <c:valAx>
        <c:axId val="17037659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 dirty="0" smtClean="0"/>
                  <a:t>Female Illiteracy</a:t>
                </a:r>
                <a:r>
                  <a:rPr lang="en-IN" sz="1400" b="1" baseline="0" dirty="0" smtClean="0"/>
                  <a:t>  </a:t>
                </a:r>
                <a:endParaRPr lang="en-IN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76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3837232907865"/>
          <c:y val="4.1081122389821756E-2"/>
          <c:w val="0.86597818993452547"/>
          <c:h val="0.68381397218411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table3!$Q$8</c:f>
              <c:strCache>
                <c:ptCount val="1"/>
                <c:pt idx="0">
                  <c:v>Higher secondary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table3!$P$9:$P$14</c:f>
              <c:strCache>
                <c:ptCount val="6"/>
                <c:pt idx="0">
                  <c:v>Sunni (general)</c:v>
                </c:pt>
                <c:pt idx="1">
                  <c:v>Sunni (obc)</c:v>
                </c:pt>
                <c:pt idx="2">
                  <c:v>Shia</c:v>
                </c:pt>
                <c:pt idx="3">
                  <c:v>Memon</c:v>
                </c:pt>
                <c:pt idx="4">
                  <c:v>Khoja</c:v>
                </c:pt>
                <c:pt idx="5">
                  <c:v>Bohra</c:v>
                </c:pt>
              </c:strCache>
            </c:strRef>
          </c:cat>
          <c:val>
            <c:numRef>
              <c:f>table3!$Q$9:$Q$14</c:f>
              <c:numCache>
                <c:formatCode>0.00</c:formatCode>
                <c:ptCount val="6"/>
                <c:pt idx="0">
                  <c:v>12.118740825313978</c:v>
                </c:pt>
                <c:pt idx="1">
                  <c:v>11.931034482758621</c:v>
                </c:pt>
                <c:pt idx="2">
                  <c:v>17.142857142857142</c:v>
                </c:pt>
                <c:pt idx="3">
                  <c:v>9.8901098901098905</c:v>
                </c:pt>
                <c:pt idx="4">
                  <c:v>28.421052631578949</c:v>
                </c:pt>
                <c:pt idx="5">
                  <c:v>27.38095238095238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4-4F95-810C-2429C3C8C912}"/>
            </c:ext>
          </c:extLst>
        </c:ser>
        <c:ser>
          <c:idx val="1"/>
          <c:order val="1"/>
          <c:tx>
            <c:strRef>
              <c:f>table3!$R$8</c:f>
              <c:strCache>
                <c:ptCount val="1"/>
                <c:pt idx="0">
                  <c:v>Graduation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table3!$P$9:$P$14</c:f>
              <c:strCache>
                <c:ptCount val="6"/>
                <c:pt idx="0">
                  <c:v>Sunni (general)</c:v>
                </c:pt>
                <c:pt idx="1">
                  <c:v>Sunni (obc)</c:v>
                </c:pt>
                <c:pt idx="2">
                  <c:v>Shia</c:v>
                </c:pt>
                <c:pt idx="3">
                  <c:v>Memon</c:v>
                </c:pt>
                <c:pt idx="4">
                  <c:v>Khoja</c:v>
                </c:pt>
                <c:pt idx="5">
                  <c:v>Bohra</c:v>
                </c:pt>
              </c:strCache>
            </c:strRef>
          </c:cat>
          <c:val>
            <c:numRef>
              <c:f>table3!$R$9:$R$14</c:f>
              <c:numCache>
                <c:formatCode>0.00</c:formatCode>
                <c:ptCount val="6"/>
                <c:pt idx="0">
                  <c:v>6.0512151361931172</c:v>
                </c:pt>
                <c:pt idx="1">
                  <c:v>4.5517241379310347</c:v>
                </c:pt>
                <c:pt idx="2">
                  <c:v>11.428571428571429</c:v>
                </c:pt>
                <c:pt idx="3">
                  <c:v>10.989010989010989</c:v>
                </c:pt>
                <c:pt idx="4">
                  <c:v>11.578947368421053</c:v>
                </c:pt>
                <c:pt idx="5">
                  <c:v>25.595238095238095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B4-4F95-810C-2429C3C8C912}"/>
            </c:ext>
          </c:extLst>
        </c:ser>
        <c:ser>
          <c:idx val="2"/>
          <c:order val="2"/>
          <c:tx>
            <c:strRef>
              <c:f>table3!$S$8</c:f>
              <c:strCache>
                <c:ptCount val="1"/>
                <c:pt idx="0">
                  <c:v>Engg./ Techonology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table3!$P$9:$P$14</c:f>
              <c:strCache>
                <c:ptCount val="6"/>
                <c:pt idx="0">
                  <c:v>Sunni (general)</c:v>
                </c:pt>
                <c:pt idx="1">
                  <c:v>Sunni (obc)</c:v>
                </c:pt>
                <c:pt idx="2">
                  <c:v>Shia</c:v>
                </c:pt>
                <c:pt idx="3">
                  <c:v>Memon</c:v>
                </c:pt>
                <c:pt idx="4">
                  <c:v>Khoja</c:v>
                </c:pt>
                <c:pt idx="5">
                  <c:v>Bohra</c:v>
                </c:pt>
              </c:strCache>
            </c:strRef>
          </c:cat>
          <c:val>
            <c:numRef>
              <c:f>table3!$S$9:$S$14</c:f>
              <c:numCache>
                <c:formatCode>0.00</c:formatCode>
                <c:ptCount val="6"/>
                <c:pt idx="0">
                  <c:v>0.52193769368781606</c:v>
                </c:pt>
                <c:pt idx="1">
                  <c:v>0.55172413793103448</c:v>
                </c:pt>
                <c:pt idx="2">
                  <c:v>0.47619047619047616</c:v>
                </c:pt>
                <c:pt idx="3">
                  <c:v>2.197802197802198</c:v>
                </c:pt>
                <c:pt idx="4">
                  <c:v>4.2105263157894735</c:v>
                </c:pt>
                <c:pt idx="5">
                  <c:v>2.3809523809523809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B4-4F95-810C-2429C3C8C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3768000"/>
        <c:axId val="1703770496"/>
      </c:barChart>
      <c:catAx>
        <c:axId val="1703768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000" b="1" dirty="0" smtClean="0">
                    <a:solidFill>
                      <a:srgbClr val="0070C0"/>
                    </a:solidFill>
                  </a:rPr>
                  <a:t>Sects/Communities</a:t>
                </a:r>
                <a:endParaRPr lang="en-IN" sz="2000" b="1" dirty="0">
                  <a:solidFill>
                    <a:srgbClr val="0070C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770496"/>
        <c:crosses val="autoZero"/>
        <c:auto val="1"/>
        <c:lblAlgn val="ctr"/>
        <c:lblOffset val="100"/>
        <c:noMultiLvlLbl val="0"/>
      </c:catAx>
      <c:valAx>
        <c:axId val="170377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200" b="1" baseline="0" dirty="0" smtClean="0">
                    <a:solidFill>
                      <a:srgbClr val="0070C0"/>
                    </a:solidFill>
                  </a:rPr>
                  <a:t> of population (7 years and above)</a:t>
                </a:r>
                <a:endParaRPr lang="en-IN" sz="1200" b="1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3.4591193826534153E-2"/>
              <c:y val="0.142978188792547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76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3500" dirty="0" smtClean="0"/>
              <a:t>Differentials in attainments and mobility of women in higher education in </a:t>
            </a:r>
            <a:r>
              <a:rPr lang="en-IN" sz="3500" dirty="0" err="1" smtClean="0"/>
              <a:t>india</a:t>
            </a:r>
            <a:endParaRPr lang="en-IN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620029"/>
            <a:ext cx="7891272" cy="1069848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Abdul Shaban</a:t>
            </a:r>
          </a:p>
          <a:p>
            <a:r>
              <a:rPr lang="en-IN" dirty="0" smtClean="0"/>
              <a:t>Tata Institute of Social Sciences, </a:t>
            </a:r>
          </a:p>
          <a:p>
            <a:r>
              <a:rPr lang="en-IN" dirty="0" err="1" smtClean="0"/>
              <a:t>Deonar</a:t>
            </a:r>
            <a:r>
              <a:rPr lang="en-IN" dirty="0" smtClean="0"/>
              <a:t>, Mumbai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367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96023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/>
              <a:t>Enrolment and growth rate (%) in HE, 2016-17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934539"/>
              </p:ext>
            </p:extLst>
          </p:nvPr>
        </p:nvGraphicFramePr>
        <p:xfrm>
          <a:off x="1551710" y="1570177"/>
          <a:ext cx="9345078" cy="34429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02690">
                  <a:extLst>
                    <a:ext uri="{9D8B030D-6E8A-4147-A177-3AD203B41FA5}">
                      <a16:colId xmlns:a16="http://schemas.microsoft.com/office/drawing/2014/main" val="286782948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293639011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3554724137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4269863898"/>
                    </a:ext>
                  </a:extLst>
                </a:gridCol>
                <a:gridCol w="1154546">
                  <a:extLst>
                    <a:ext uri="{9D8B030D-6E8A-4147-A177-3AD203B41FA5}">
                      <a16:colId xmlns:a16="http://schemas.microsoft.com/office/drawing/2014/main" val="356526861"/>
                    </a:ext>
                  </a:extLst>
                </a:gridCol>
                <a:gridCol w="1407415">
                  <a:extLst>
                    <a:ext uri="{9D8B030D-6E8A-4147-A177-3AD203B41FA5}">
                      <a16:colId xmlns:a16="http://schemas.microsoft.com/office/drawing/2014/main" val="3870172334"/>
                    </a:ext>
                  </a:extLst>
                </a:gridCol>
                <a:gridCol w="908791">
                  <a:extLst>
                    <a:ext uri="{9D8B030D-6E8A-4147-A177-3AD203B41FA5}">
                      <a16:colId xmlns:a16="http://schemas.microsoft.com/office/drawing/2014/main" val="4264958183"/>
                    </a:ext>
                  </a:extLst>
                </a:gridCol>
              </a:tblGrid>
              <a:tr h="347934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Categories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 smtClean="0">
                          <a:effectLst/>
                        </a:rPr>
                        <a:t>Enrolment (Number)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 smtClean="0">
                          <a:effectLst/>
                        </a:rPr>
                        <a:t>Annual </a:t>
                      </a:r>
                      <a:r>
                        <a:rPr lang="en-IN" sz="1800" u="none" strike="noStrike" dirty="0" smtClean="0">
                          <a:effectLst/>
                        </a:rPr>
                        <a:t>Compound</a:t>
                      </a:r>
                      <a:r>
                        <a:rPr lang="en-IN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IN" sz="1800" u="none" strike="noStrike" dirty="0" smtClean="0">
                          <a:effectLst/>
                        </a:rPr>
                        <a:t>Growth rate (%)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374487"/>
                  </a:ext>
                </a:extLst>
              </a:tr>
              <a:tr h="347934">
                <a:tc vMerge="1">
                  <a:txBody>
                    <a:bodyPr/>
                    <a:lstStyle/>
                    <a:p>
                      <a:pPr algn="l" fontAlgn="t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2011-12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2016-17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effectLst/>
                        </a:rPr>
                        <a:t>Male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effectLst/>
                        </a:rPr>
                        <a:t>Female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0442450"/>
                  </a:ext>
                </a:extLst>
              </a:tr>
              <a:tr h="347934">
                <a:tc vMerge="1">
                  <a:txBody>
                    <a:bodyPr/>
                    <a:lstStyle/>
                    <a:p>
                      <a:pPr algn="l" fontAlgn="t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effectLst/>
                        </a:rPr>
                        <a:t>Male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effectLst/>
                        </a:rPr>
                        <a:t>Female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effectLst/>
                        </a:rPr>
                        <a:t>Male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effectLst/>
                        </a:rPr>
                        <a:t>Female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vMerge="1">
                  <a:txBody>
                    <a:bodyPr/>
                    <a:lstStyle/>
                    <a:p>
                      <a:pPr algn="r" fontAlgn="t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vMerge="1">
                  <a:txBody>
                    <a:bodyPr/>
                    <a:lstStyle/>
                    <a:p>
                      <a:pPr algn="r" fontAlgn="t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84477732"/>
                  </a:ext>
                </a:extLst>
              </a:tr>
              <a:tr h="369366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>
                          <a:effectLst/>
                        </a:rPr>
                        <a:t>All India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16,173,473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13,010,858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18,980,595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16,725,310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effectLst/>
                        </a:rPr>
                        <a:t>3.3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effectLst/>
                        </a:rPr>
                        <a:t>5.2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32049390"/>
                  </a:ext>
                </a:extLst>
              </a:tr>
              <a:tr h="369427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>
                          <a:effectLst/>
                        </a:rPr>
                        <a:t>SC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1,981,164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1,590,910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2,731,689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2,359,826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effectLst/>
                        </a:rPr>
                        <a:t>6.6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effectLst/>
                        </a:rPr>
                        <a:t>8.2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805940659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>
                          <a:effectLst/>
                        </a:rPr>
                        <a:t>ST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728,074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582,187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983,778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868,597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effectLst/>
                        </a:rPr>
                        <a:t>6.2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effectLst/>
                        </a:rPr>
                        <a:t>8.3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185862732"/>
                  </a:ext>
                </a:extLst>
              </a:tr>
              <a:tr h="40948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>
                          <a:effectLst/>
                        </a:rPr>
                        <a:t>OBC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4,781,536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3,990,602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6,520,425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5,778,884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effectLst/>
                        </a:rPr>
                        <a:t>6.4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effectLst/>
                        </a:rPr>
                        <a:t>7.7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826177024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>
                          <a:effectLst/>
                        </a:rPr>
                        <a:t>Muslims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666,778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584,878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916,388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822,830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6.6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7.1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69605275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>
                          <a:effectLst/>
                        </a:rPr>
                        <a:t>Other minorities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252,632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311,595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362,663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428,866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effectLst/>
                        </a:rPr>
                        <a:t>7.5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effectLst/>
                        </a:rPr>
                        <a:t>6.6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4564763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0657" y="5317967"/>
            <a:ext cx="91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Other categories fast catching up with higher caste but Muslims still marching slowly.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181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79150"/>
          </a:xfrm>
        </p:spPr>
        <p:txBody>
          <a:bodyPr>
            <a:normAutofit/>
          </a:bodyPr>
          <a:lstStyle/>
          <a:p>
            <a:pPr algn="ctr"/>
            <a:r>
              <a:rPr lang="en-IN" sz="3600" dirty="0" smtClean="0"/>
              <a:t>Enrolment (number) in HE and growth rate (%), 2016-17</a:t>
            </a:r>
            <a:endParaRPr lang="en-IN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247644"/>
              </p:ext>
            </p:extLst>
          </p:nvPr>
        </p:nvGraphicFramePr>
        <p:xfrm>
          <a:off x="840508" y="1810330"/>
          <a:ext cx="11083637" cy="40539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500583">
                  <a:extLst>
                    <a:ext uri="{9D8B030D-6E8A-4147-A177-3AD203B41FA5}">
                      <a16:colId xmlns:a16="http://schemas.microsoft.com/office/drawing/2014/main" val="1939398287"/>
                    </a:ext>
                  </a:extLst>
                </a:gridCol>
                <a:gridCol w="1461951">
                  <a:extLst>
                    <a:ext uri="{9D8B030D-6E8A-4147-A177-3AD203B41FA5}">
                      <a16:colId xmlns:a16="http://schemas.microsoft.com/office/drawing/2014/main" val="868312574"/>
                    </a:ext>
                  </a:extLst>
                </a:gridCol>
                <a:gridCol w="1139259">
                  <a:extLst>
                    <a:ext uri="{9D8B030D-6E8A-4147-A177-3AD203B41FA5}">
                      <a16:colId xmlns:a16="http://schemas.microsoft.com/office/drawing/2014/main" val="2949214157"/>
                    </a:ext>
                  </a:extLst>
                </a:gridCol>
                <a:gridCol w="1139259">
                  <a:extLst>
                    <a:ext uri="{9D8B030D-6E8A-4147-A177-3AD203B41FA5}">
                      <a16:colId xmlns:a16="http://schemas.microsoft.com/office/drawing/2014/main" val="641291035"/>
                    </a:ext>
                  </a:extLst>
                </a:gridCol>
                <a:gridCol w="1139259">
                  <a:extLst>
                    <a:ext uri="{9D8B030D-6E8A-4147-A177-3AD203B41FA5}">
                      <a16:colId xmlns:a16="http://schemas.microsoft.com/office/drawing/2014/main" val="1355192134"/>
                    </a:ext>
                  </a:extLst>
                </a:gridCol>
                <a:gridCol w="1139259">
                  <a:extLst>
                    <a:ext uri="{9D8B030D-6E8A-4147-A177-3AD203B41FA5}">
                      <a16:colId xmlns:a16="http://schemas.microsoft.com/office/drawing/2014/main" val="903095981"/>
                    </a:ext>
                  </a:extLst>
                </a:gridCol>
                <a:gridCol w="1564067">
                  <a:extLst>
                    <a:ext uri="{9D8B030D-6E8A-4147-A177-3AD203B41FA5}">
                      <a16:colId xmlns:a16="http://schemas.microsoft.com/office/drawing/2014/main" val="2381392682"/>
                    </a:ext>
                  </a:extLst>
                </a:gridCol>
              </a:tblGrid>
              <a:tr h="859933">
                <a:tc>
                  <a:txBody>
                    <a:bodyPr/>
                    <a:lstStyle/>
                    <a:p>
                      <a:pPr algn="l" fontAlgn="t"/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2011-12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2016-17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Compound Annual Growth rate (%)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719466"/>
                  </a:ext>
                </a:extLst>
              </a:tr>
              <a:tr h="45629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b="1" u="none" strike="noStrike" dirty="0">
                          <a:effectLst/>
                        </a:rPr>
                        <a:t>Male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b="1" u="none" strike="noStrike" dirty="0" smtClean="0">
                          <a:effectLst/>
                        </a:rPr>
                        <a:t>Male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b="1" u="none" strike="noStrike" dirty="0" smtClean="0">
                          <a:effectLst/>
                        </a:rPr>
                        <a:t>Female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dirty="0" smtClean="0">
                          <a:effectLst/>
                        </a:rPr>
                        <a:t>Female</a:t>
                      </a:r>
                      <a:endParaRPr lang="en-IN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b="1" u="none" strike="noStrike" dirty="0">
                          <a:effectLst/>
                        </a:rPr>
                        <a:t>Male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b="1" u="none" strike="noStrike" dirty="0">
                          <a:effectLst/>
                        </a:rPr>
                        <a:t>Female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789130612"/>
                  </a:ext>
                </a:extLst>
              </a:tr>
              <a:tr h="45629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J&amp;K - Muslims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64,280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65,920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63,899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57,200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-0.1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-2.8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09007"/>
                  </a:ext>
                </a:extLst>
              </a:tr>
              <a:tr h="45629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UP -Muslims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93,087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110,916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136,614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158,490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solidFill>
                            <a:srgbClr val="FF0000"/>
                          </a:solidFill>
                          <a:effectLst/>
                        </a:rPr>
                        <a:t>8.0</a:t>
                      </a:r>
                      <a:endParaRPr lang="en-IN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7.4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97833580"/>
                  </a:ext>
                </a:extLst>
              </a:tr>
              <a:tr h="45629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Maharashtra- Muslims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42,507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34,110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73,263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73,263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11.5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16.5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18702"/>
                  </a:ext>
                </a:extLst>
              </a:tr>
              <a:tr h="45629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>
                          <a:effectLst/>
                        </a:rPr>
                        <a:t>West Bengal -Muslims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93,640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72,290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114,676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110,681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4.1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8.9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49233228"/>
                  </a:ext>
                </a:extLst>
              </a:tr>
              <a:tr h="45629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Bihar- Muslims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62,324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45,054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79,187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64,585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4.9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7.5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923039"/>
                  </a:ext>
                </a:extLst>
              </a:tr>
              <a:tr h="45629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>
                          <a:effectLst/>
                        </a:rPr>
                        <a:t>Kerala- Muslims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31,331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44,111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55,375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 smtClean="0">
                          <a:effectLst/>
                        </a:rPr>
                        <a:t>65,947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>
                          <a:solidFill>
                            <a:srgbClr val="FF0000"/>
                          </a:solidFill>
                          <a:effectLst/>
                        </a:rPr>
                        <a:t>12.1</a:t>
                      </a:r>
                      <a:endParaRPr lang="en-IN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8.4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63056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70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574" y="373796"/>
            <a:ext cx="10058400" cy="531368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 smtClean="0"/>
              <a:t>Enrolment among various categories, 2016-17</a:t>
            </a:r>
            <a:endParaRPr lang="en-IN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007" y="1191491"/>
            <a:ext cx="10145534" cy="52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175" y="207541"/>
            <a:ext cx="10058400" cy="762277"/>
          </a:xfrm>
        </p:spPr>
        <p:txBody>
          <a:bodyPr>
            <a:normAutofit/>
          </a:bodyPr>
          <a:lstStyle/>
          <a:p>
            <a:r>
              <a:rPr lang="en-IN" sz="2000" dirty="0" smtClean="0"/>
              <a:t>Share of </a:t>
            </a:r>
            <a:r>
              <a:rPr lang="en-IN" sz="2000" dirty="0" smtClean="0"/>
              <a:t>girls </a:t>
            </a:r>
            <a:r>
              <a:rPr lang="en-IN" sz="2000" dirty="0" smtClean="0"/>
              <a:t>by social category in total enrolments of respective categories, 2016-17</a:t>
            </a:r>
            <a:endParaRPr lang="en-IN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319687"/>
              </p:ext>
            </p:extLst>
          </p:nvPr>
        </p:nvGraphicFramePr>
        <p:xfrm>
          <a:off x="221672" y="969818"/>
          <a:ext cx="11813310" cy="484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290" y="5974018"/>
            <a:ext cx="389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Share of girls lower except in UP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271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9" y="319310"/>
            <a:ext cx="9343303" cy="521199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Data Problems on Religious Minorities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1339274"/>
            <a:ext cx="11175999" cy="5768108"/>
          </a:xfrm>
        </p:spPr>
        <p:txBody>
          <a:bodyPr>
            <a:normAutofit/>
          </a:bodyPr>
          <a:lstStyle/>
          <a:p>
            <a:r>
              <a:rPr lang="en-IN" sz="2400" dirty="0" smtClean="0"/>
              <a:t>Till recently (specifically till Census 2001), detailed data was unavailable on educational status of religious minorities,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Sachar</a:t>
            </a:r>
            <a:r>
              <a:rPr lang="en-IN" sz="2400" dirty="0" smtClean="0"/>
              <a:t> Committee and Post-</a:t>
            </a:r>
            <a:r>
              <a:rPr lang="en-IN" sz="2400" dirty="0" err="1" smtClean="0"/>
              <a:t>Sachar</a:t>
            </a:r>
            <a:r>
              <a:rPr lang="en-IN" sz="2400" dirty="0" smtClean="0"/>
              <a:t> Committee used the data from NSSO to understand the education mobility by religion and gender,</a:t>
            </a:r>
          </a:p>
          <a:p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 err="1" smtClean="0"/>
              <a:t>mico</a:t>
            </a:r>
            <a:r>
              <a:rPr lang="en-IN" sz="2400" dirty="0" smtClean="0"/>
              <a:t>-spatial unit data – such as district, tehsil and city level on educational attainments not available</a:t>
            </a:r>
            <a:endParaRPr lang="en-IN" sz="2400" dirty="0"/>
          </a:p>
          <a:p>
            <a:endParaRPr lang="en-IN" sz="2400" dirty="0" smtClean="0"/>
          </a:p>
          <a:p>
            <a:endParaRPr lang="en-IN" sz="2400" dirty="0" smtClean="0"/>
          </a:p>
          <a:p>
            <a:pPr lvl="4"/>
            <a:endParaRPr lang="en-IN" sz="2400" dirty="0" smtClean="0"/>
          </a:p>
          <a:p>
            <a:pPr marL="0" indent="0">
              <a:buNone/>
            </a:pPr>
            <a:endParaRPr lang="en-IN" sz="2400" dirty="0" smtClean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286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949775" y="2472390"/>
            <a:ext cx="10058400" cy="935828"/>
          </a:xfrm>
        </p:spPr>
        <p:txBody>
          <a:bodyPr/>
          <a:lstStyle/>
          <a:p>
            <a:r>
              <a:rPr lang="en-US" altLang="en-US" dirty="0" smtClean="0"/>
              <a:t>Disparity in Graduation level education attainment rates is widening since 1970’s between Muslims and all other categories in both urban and rural areas and for both genders.</a:t>
            </a:r>
          </a:p>
          <a:p>
            <a:endParaRPr lang="en-US" altLang="en-US" dirty="0" smtClean="0"/>
          </a:p>
          <a:p>
            <a:endParaRPr lang="en-IN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dirty="0" err="1" smtClean="0"/>
              <a:t>Sachar</a:t>
            </a:r>
            <a:r>
              <a:rPr lang="en-IN" dirty="0" smtClean="0"/>
              <a:t> report findings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58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‘One out of the 25 Under-Graduate student’</a:t>
            </a:r>
          </a:p>
          <a:p>
            <a:pPr marL="109537" indent="0" algn="ctr">
              <a:buNone/>
              <a:defRPr/>
            </a:pPr>
            <a:endParaRPr lang="en-US" sz="2800" dirty="0"/>
          </a:p>
          <a:p>
            <a:pPr marL="109537" indent="0" algn="ctr">
              <a:buNone/>
              <a:defRPr/>
            </a:pPr>
            <a:r>
              <a:rPr lang="en-US" sz="2800" dirty="0"/>
              <a:t>and</a:t>
            </a:r>
          </a:p>
          <a:p>
            <a:pPr marL="109537" indent="0" algn="ctr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‘One out of the 50 Post-Graduate student’ </a:t>
            </a:r>
          </a:p>
          <a:p>
            <a:pPr>
              <a:defRPr/>
            </a:pPr>
            <a:endParaRPr lang="en-US" sz="2800" dirty="0"/>
          </a:p>
          <a:p>
            <a:pPr marL="109537" indent="0">
              <a:buNone/>
              <a:defRPr/>
            </a:pPr>
            <a:r>
              <a:rPr lang="en-US" sz="2800" dirty="0"/>
              <a:t>            is a Muslim in premier colleges.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dirty="0" err="1" smtClean="0"/>
              <a:t>Sachar</a:t>
            </a:r>
            <a:r>
              <a:rPr lang="en-IN" dirty="0" smtClean="0"/>
              <a:t> report findings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783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400"/>
              <a:t>The share of Muslims in all courses is low, particularly at the PG level and marginal in the science stream.</a:t>
            </a:r>
            <a:endParaRPr lang="en-IN" altLang="en-US" sz="4400"/>
          </a:p>
          <a:p>
            <a:endParaRPr lang="en-IN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dirty="0" err="1" smtClean="0"/>
              <a:t>Sachar</a:t>
            </a:r>
            <a:r>
              <a:rPr lang="en-IN" dirty="0" smtClean="0"/>
              <a:t> report findings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8570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altLang="en-US" sz="2400" dirty="0" smtClean="0"/>
              <a:t>Muslims as a monolith</a:t>
            </a:r>
          </a:p>
          <a:p>
            <a:r>
              <a:rPr lang="en-IN" altLang="en-US" sz="2400" dirty="0" smtClean="0"/>
              <a:t>Scarcity of macro level data </a:t>
            </a:r>
          </a:p>
          <a:p>
            <a:r>
              <a:rPr lang="en-IN" altLang="en-US" sz="2400" dirty="0" smtClean="0"/>
              <a:t>Economic and education related research not emphasised : instead focus on </a:t>
            </a:r>
            <a:r>
              <a:rPr lang="en-US" altLang="en-US" sz="2400" dirty="0" smtClean="0"/>
              <a:t>personal law, triple </a:t>
            </a:r>
            <a:r>
              <a:rPr lang="en-US" altLang="en-US" sz="2400" dirty="0" err="1" smtClean="0"/>
              <a:t>talaak</a:t>
            </a:r>
            <a:r>
              <a:rPr lang="en-US" altLang="en-US" sz="2400" dirty="0" smtClean="0"/>
              <a:t> and the veil</a:t>
            </a:r>
            <a:r>
              <a:rPr lang="en-IN" altLang="en-US" sz="2400" dirty="0" smtClean="0"/>
              <a:t> </a:t>
            </a:r>
          </a:p>
          <a:p>
            <a:r>
              <a:rPr lang="en-IN" altLang="en-US" sz="2400" dirty="0" smtClean="0"/>
              <a:t>Face twin disadvantage of being women and of being Muslims while seeking employment in a city polarized across religious lines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222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1069848" y="1597891"/>
            <a:ext cx="10058400" cy="4574309"/>
          </a:xfrm>
        </p:spPr>
        <p:txBody>
          <a:bodyPr/>
          <a:lstStyle/>
          <a:p>
            <a:r>
              <a:rPr lang="en-US" altLang="en-US" sz="2400" dirty="0"/>
              <a:t>Mumbai as a metropolitan city makes an interesting case in point in more than one way. </a:t>
            </a:r>
          </a:p>
          <a:p>
            <a:endParaRPr lang="en-IN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619375"/>
            <a:ext cx="33115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619375"/>
            <a:ext cx="38163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1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781" y="180765"/>
            <a:ext cx="9546503" cy="798290"/>
          </a:xfrm>
        </p:spPr>
        <p:txBody>
          <a:bodyPr>
            <a:normAutofit fontScale="90000"/>
          </a:bodyPr>
          <a:lstStyle/>
          <a:p>
            <a:pPr algn="ctr"/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6" y="979055"/>
            <a:ext cx="11633920" cy="5541818"/>
          </a:xfrm>
        </p:spPr>
        <p:txBody>
          <a:bodyPr>
            <a:noAutofit/>
          </a:bodyPr>
          <a:lstStyle/>
          <a:p>
            <a:r>
              <a:rPr lang="en-IN" sz="2200" dirty="0"/>
              <a:t>G</a:t>
            </a:r>
            <a:r>
              <a:rPr lang="en-IN" sz="2200" dirty="0" smtClean="0"/>
              <a:t>ender </a:t>
            </a:r>
            <a:r>
              <a:rPr lang="en-IN" sz="2200" dirty="0"/>
              <a:t>inequality in access to education in </a:t>
            </a:r>
            <a:r>
              <a:rPr lang="en-IN" sz="2200" dirty="0" smtClean="0"/>
              <a:t>India</a:t>
            </a:r>
          </a:p>
          <a:p>
            <a:endParaRPr lang="en-IN" sz="2200" dirty="0" smtClean="0"/>
          </a:p>
          <a:p>
            <a:pPr lvl="1"/>
            <a:r>
              <a:rPr lang="en-IN" sz="2200" dirty="0" smtClean="0">
                <a:solidFill>
                  <a:srgbClr val="FF0000"/>
                </a:solidFill>
              </a:rPr>
              <a:t>Muslim </a:t>
            </a:r>
            <a:r>
              <a:rPr lang="en-IN" sz="2200" dirty="0">
                <a:solidFill>
                  <a:srgbClr val="FF0000"/>
                </a:solidFill>
              </a:rPr>
              <a:t>women suffer from double burden </a:t>
            </a:r>
            <a:r>
              <a:rPr lang="en-IN" sz="2200" dirty="0"/>
              <a:t>of discrimination and deprivation – first, as women and </a:t>
            </a:r>
            <a:endParaRPr lang="en-IN" sz="2200" dirty="0" smtClean="0"/>
          </a:p>
          <a:p>
            <a:pPr lvl="2"/>
            <a:r>
              <a:rPr lang="en-IN" sz="2000" dirty="0" smtClean="0">
                <a:solidFill>
                  <a:srgbClr val="FF0000"/>
                </a:solidFill>
              </a:rPr>
              <a:t>second </a:t>
            </a:r>
            <a:r>
              <a:rPr lang="en-IN" sz="2000" dirty="0">
                <a:solidFill>
                  <a:srgbClr val="FF0000"/>
                </a:solidFill>
              </a:rPr>
              <a:t>belonging to Muslim community</a:t>
            </a:r>
            <a:r>
              <a:rPr lang="en-IN" sz="2000" dirty="0"/>
              <a:t>, already a socio-economically deprived </a:t>
            </a:r>
            <a:r>
              <a:rPr lang="en-IN" sz="2000" dirty="0" smtClean="0"/>
              <a:t>community</a:t>
            </a:r>
            <a:endParaRPr lang="en-IN" sz="2000" dirty="0"/>
          </a:p>
          <a:p>
            <a:pPr lvl="1"/>
            <a:endParaRPr lang="en-IN" sz="2200" dirty="0" smtClean="0"/>
          </a:p>
          <a:p>
            <a:pPr lvl="1"/>
            <a:r>
              <a:rPr lang="en-IN" sz="2200" dirty="0"/>
              <a:t>educational status of Muslim women in India is much lower than that of non-Muslim </a:t>
            </a:r>
            <a:r>
              <a:rPr lang="en-IN" sz="2200" dirty="0" smtClean="0"/>
              <a:t>women</a:t>
            </a:r>
          </a:p>
          <a:p>
            <a:pPr lvl="1"/>
            <a:endParaRPr lang="en-IN" sz="2200" dirty="0" smtClean="0"/>
          </a:p>
          <a:p>
            <a:pPr lvl="1"/>
            <a:r>
              <a:rPr lang="en-IN" sz="2200" dirty="0"/>
              <a:t>The </a:t>
            </a:r>
            <a:r>
              <a:rPr lang="en-IN" sz="2200" dirty="0">
                <a:solidFill>
                  <a:srgbClr val="FF0000"/>
                </a:solidFill>
              </a:rPr>
              <a:t>gap is even wider when it comes to higher </a:t>
            </a:r>
            <a:r>
              <a:rPr lang="en-IN" sz="2200" dirty="0" smtClean="0">
                <a:solidFill>
                  <a:srgbClr val="FF0000"/>
                </a:solidFill>
              </a:rPr>
              <a:t>education</a:t>
            </a:r>
          </a:p>
          <a:p>
            <a:pPr lvl="1"/>
            <a:endParaRPr lang="en-IN" sz="2200" dirty="0" smtClean="0"/>
          </a:p>
          <a:p>
            <a:pPr lvl="1"/>
            <a:r>
              <a:rPr lang="en-IN" sz="2200" dirty="0"/>
              <a:t>Even in urban centre’s which are deemed progressive and developing with major educational institutions, the situation still seems grim</a:t>
            </a:r>
          </a:p>
        </p:txBody>
      </p:sp>
    </p:spTree>
    <p:extLst>
      <p:ext uri="{BB962C8B-B14F-4D97-AF65-F5344CB8AC3E}">
        <p14:creationId xmlns:p14="http://schemas.microsoft.com/office/powerpoint/2010/main" val="41045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3425" y="1557337"/>
            <a:ext cx="8229600" cy="52221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Despite </a:t>
            </a:r>
            <a:r>
              <a:rPr lang="en-US" dirty="0"/>
              <a:t>growing enthusiasm for girls’ higher education among the Muslims, yet alarmingly high dropout rate of girls after secondary level of schooling. </a:t>
            </a:r>
          </a:p>
          <a:p>
            <a:pPr>
              <a:defRPr/>
            </a:pPr>
            <a:r>
              <a:rPr lang="en-US" dirty="0"/>
              <a:t>The situation is changing now ..</a:t>
            </a:r>
          </a:p>
          <a:p>
            <a:pPr marL="109537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The enrolment data collected from the IDE, University of Mumbai</a:t>
            </a:r>
          </a:p>
          <a:p>
            <a:pPr marL="109537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IN" dirty="0"/>
          </a:p>
          <a:p>
            <a:pPr>
              <a:defRPr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036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51089" y="3141663"/>
          <a:ext cx="6784975" cy="1871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FYBA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FYBCOM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Year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open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Muslim girls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open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Muslim girls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1995-96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67(8.83%)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1181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61(5.16%)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2004-05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2945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272(9.23%)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3637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232(6.37)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2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73382"/>
            <a:ext cx="10058400" cy="439881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/>
              <a:t>Even within the urban </a:t>
            </a:r>
            <a:r>
              <a:rPr lang="en-US" altLang="en-US" dirty="0" smtClean="0"/>
              <a:t>set-up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dirty="0" smtClean="0"/>
          </a:p>
          <a:p>
            <a:pPr lvl="1"/>
            <a:r>
              <a:rPr lang="en-US" altLang="en-US" dirty="0" smtClean="0"/>
              <a:t>Availability of institutions </a:t>
            </a:r>
            <a:r>
              <a:rPr lang="en-US" altLang="en-US" dirty="0" smtClean="0"/>
              <a:t>nearby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Travelling long distances in public transport 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Cultural and religious norms exert a strong </a:t>
            </a:r>
            <a:r>
              <a:rPr lang="en-US" altLang="en-US" dirty="0" smtClean="0"/>
              <a:t>influence </a:t>
            </a:r>
            <a:r>
              <a:rPr lang="en-US" altLang="en-US" dirty="0" smtClean="0"/>
              <a:t>on access to </a:t>
            </a:r>
            <a:r>
              <a:rPr lang="en-US" altLang="en-US" dirty="0" smtClean="0"/>
              <a:t>HE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Early </a:t>
            </a:r>
            <a:r>
              <a:rPr lang="en-US" altLang="en-US" dirty="0" smtClean="0"/>
              <a:t>marriage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Household </a:t>
            </a:r>
            <a:r>
              <a:rPr lang="en-US" altLang="en-US" dirty="0" smtClean="0"/>
              <a:t>responsibilities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Pressure to </a:t>
            </a:r>
            <a:r>
              <a:rPr lang="en-US" altLang="en-US" dirty="0" smtClean="0"/>
              <a:t>work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Family </a:t>
            </a:r>
            <a:r>
              <a:rPr lang="en-US" altLang="en-US" dirty="0" err="1" smtClean="0"/>
              <a:t>honour</a:t>
            </a:r>
            <a:r>
              <a:rPr lang="en-US" altLang="en-US" dirty="0" smtClean="0"/>
              <a:t> </a:t>
            </a:r>
          </a:p>
          <a:p>
            <a:pPr lvl="1"/>
            <a:endParaRPr lang="en-IN" altLang="en-US" dirty="0" smtClean="0"/>
          </a:p>
          <a:p>
            <a:pPr eaLnBrk="1" hangingPunct="1"/>
            <a:endParaRPr lang="en-IN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422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Accessing and completing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84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1855"/>
            <a:ext cx="8229600" cy="4334308"/>
          </a:xfrm>
        </p:spPr>
        <p:txBody>
          <a:bodyPr/>
          <a:lstStyle/>
          <a:p>
            <a:pPr marL="109537" indent="0">
              <a:buNone/>
              <a:defRPr/>
            </a:pPr>
            <a:r>
              <a:rPr lang="en-US" dirty="0" smtClean="0"/>
              <a:t>  </a:t>
            </a:r>
            <a:r>
              <a:rPr lang="en-US" sz="4400" b="1" dirty="0"/>
              <a:t>Accessing and completing </a:t>
            </a:r>
            <a:endParaRPr lang="en-US" sz="4400" b="1" dirty="0" smtClean="0"/>
          </a:p>
          <a:p>
            <a:pPr marL="109537" indent="0">
              <a:buNone/>
              <a:defRPr/>
            </a:pPr>
            <a:endParaRPr lang="en-US" sz="4400" b="1" dirty="0"/>
          </a:p>
          <a:p>
            <a:pPr eaLnBrk="1" hangingPunct="1">
              <a:defRPr/>
            </a:pPr>
            <a:r>
              <a:rPr lang="en-US" dirty="0" smtClean="0"/>
              <a:t>Girls attain puberty – parents more vigilant . </a:t>
            </a:r>
          </a:p>
          <a:p>
            <a:pPr eaLnBrk="1" hangingPunct="1">
              <a:defRPr/>
            </a:pPr>
            <a:r>
              <a:rPr lang="en-US" dirty="0" smtClean="0"/>
              <a:t>The availability of women faculty </a:t>
            </a:r>
          </a:p>
          <a:p>
            <a:pPr eaLnBrk="1" hangingPunct="1">
              <a:defRPr/>
            </a:pPr>
            <a:r>
              <a:rPr lang="en-US" dirty="0" smtClean="0"/>
              <a:t>Women-only universities and institutions. </a:t>
            </a:r>
          </a:p>
          <a:p>
            <a:pPr eaLnBrk="1" hangingPunct="1">
              <a:defRPr/>
            </a:pPr>
            <a:r>
              <a:rPr lang="en-US" dirty="0" smtClean="0"/>
              <a:t>HE institutions have been </a:t>
            </a:r>
            <a:r>
              <a:rPr lang="en-US" dirty="0" err="1" smtClean="0"/>
              <a:t>estd</a:t>
            </a:r>
            <a:r>
              <a:rPr lang="en-US" dirty="0" smtClean="0"/>
              <a:t> by the private sector, and most are co-educational.</a:t>
            </a:r>
          </a:p>
          <a:p>
            <a:pPr marL="109537" indent="0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IN" dirty="0" smtClean="0"/>
          </a:p>
          <a:p>
            <a:pPr eaLnBrk="1" hangingPunct="1">
              <a:defRPr/>
            </a:pPr>
            <a:endParaRPr lang="en-I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036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76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605" y="276561"/>
            <a:ext cx="8911687" cy="573185"/>
          </a:xfrm>
        </p:spPr>
        <p:txBody>
          <a:bodyPr>
            <a:normAutofit fontScale="90000"/>
          </a:bodyPr>
          <a:lstStyle/>
          <a:p>
            <a:r>
              <a:rPr lang="en-IN" dirty="0"/>
              <a:t>Inter-religious inequality in </a:t>
            </a:r>
            <a:r>
              <a:rPr lang="en-IN" dirty="0" smtClean="0"/>
              <a:t>Literacy Rate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183659" y="2761672"/>
            <a:ext cx="425655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/>
              <a:t>Muslim male and female literacy rate significantly lower than all-India total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/>
              <a:t>But gender gap lower</a:t>
            </a:r>
            <a:endParaRPr lang="en-IN" sz="2400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5689600" y="1259578"/>
          <a:ext cx="5975927" cy="533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6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587" y="248851"/>
            <a:ext cx="8911687" cy="119545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N" sz="2000" dirty="0" smtClean="0"/>
              <a:t>Percentage </a:t>
            </a:r>
            <a:r>
              <a:rPr lang="en-IN" sz="2200" dirty="0" smtClean="0"/>
              <a:t>of Muslim Male and Female Population with SSC level of Education</a:t>
            </a:r>
            <a:endParaRPr lang="en-IN" sz="2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t="16766" r="8709" b="21184"/>
          <a:stretch/>
        </p:blipFill>
        <p:spPr bwMode="auto">
          <a:xfrm>
            <a:off x="195175" y="2262907"/>
            <a:ext cx="3868825" cy="4451899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6558" r="7729" b="21753"/>
          <a:stretch/>
        </p:blipFill>
        <p:spPr bwMode="auto">
          <a:xfrm>
            <a:off x="7780106" y="2262907"/>
            <a:ext cx="4282585" cy="44518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6087" y="2226698"/>
            <a:ext cx="3195781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Both - male and female - have higher population with SSC degree in Southern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However, male have higher percentage with SSC level of education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854" y="1893575"/>
            <a:ext cx="32608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of female population, 2011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9737" y="1893575"/>
            <a:ext cx="303801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of male population, 2011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1" y="184196"/>
            <a:ext cx="10335491" cy="119545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N" sz="2000" dirty="0" smtClean="0"/>
              <a:t>Percentage of Muslim Male and Female Population with Graduation &amp; above level of Education</a:t>
            </a:r>
            <a:endParaRPr lang="en-I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06326" y="2693125"/>
            <a:ext cx="3703782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Again – Both, male and female - have higher  of population with Graduation &amp; above level of education in Southern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The male advantage continues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854" y="2064337"/>
            <a:ext cx="32608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of female population, 2011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7446" y="2073453"/>
            <a:ext cx="303801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of male population, 2011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17650" r="7087" b="21937"/>
          <a:stretch/>
        </p:blipFill>
        <p:spPr bwMode="auto">
          <a:xfrm>
            <a:off x="267854" y="2516890"/>
            <a:ext cx="3826061" cy="413812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7107" r="7743" b="21392"/>
          <a:stretch/>
        </p:blipFill>
        <p:spPr bwMode="auto">
          <a:xfrm>
            <a:off x="8022520" y="2516890"/>
            <a:ext cx="3883153" cy="413812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5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6" y="420910"/>
            <a:ext cx="9555739" cy="1029199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Educational Attainments of Muslim women in Mumbai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7" y="1662545"/>
            <a:ext cx="11369964" cy="5098473"/>
          </a:xfrm>
        </p:spPr>
        <p:txBody>
          <a:bodyPr>
            <a:normAutofit/>
          </a:bodyPr>
          <a:lstStyle/>
          <a:p>
            <a:r>
              <a:rPr lang="en-IN" sz="2000" dirty="0"/>
              <a:t>Mumbai has been one of the important urban centres, where Muslims have lived for </a:t>
            </a:r>
            <a:r>
              <a:rPr lang="en-IN" sz="2000" dirty="0" smtClean="0"/>
              <a:t>centuries</a:t>
            </a:r>
          </a:p>
          <a:p>
            <a:endParaRPr lang="en-IN" sz="2000" dirty="0"/>
          </a:p>
          <a:p>
            <a:r>
              <a:rPr lang="en-IN" sz="2000" dirty="0" smtClean="0"/>
              <a:t>As per Census of India 2011, the total Muslim population of Greater Mumbai is about 2.5 million, that is 20.7 of the </a:t>
            </a:r>
            <a:r>
              <a:rPr lang="en-IN" sz="2000" dirty="0"/>
              <a:t>total population </a:t>
            </a:r>
            <a:r>
              <a:rPr lang="en-IN" sz="1000" dirty="0"/>
              <a:t>(https://</a:t>
            </a:r>
            <a:r>
              <a:rPr lang="en-IN" sz="1000" dirty="0" smtClean="0"/>
              <a:t>www.census2011.co.in/census/city/365-mumbai.html)</a:t>
            </a:r>
          </a:p>
          <a:p>
            <a:endParaRPr lang="en-IN" sz="2000" dirty="0" smtClean="0"/>
          </a:p>
          <a:p>
            <a:r>
              <a:rPr lang="en-IN" sz="2000" dirty="0" smtClean="0"/>
              <a:t>Like </a:t>
            </a:r>
            <a:r>
              <a:rPr lang="en-IN" sz="2000" dirty="0"/>
              <a:t>any other religious community, prior Independence, Muslims in Mumbai were mainly concentrated in few select areas, like </a:t>
            </a:r>
            <a:r>
              <a:rPr lang="en-IN" sz="2000" dirty="0" err="1"/>
              <a:t>Bandra</a:t>
            </a:r>
            <a:r>
              <a:rPr lang="en-IN" sz="2000" dirty="0"/>
              <a:t> West, </a:t>
            </a:r>
            <a:r>
              <a:rPr lang="en-IN" sz="2000" dirty="0" err="1"/>
              <a:t>Byculla</a:t>
            </a:r>
            <a:r>
              <a:rPr lang="en-IN" sz="2000" dirty="0"/>
              <a:t> and Dongri, of the </a:t>
            </a:r>
            <a:r>
              <a:rPr lang="en-IN" sz="2000" dirty="0" smtClean="0"/>
              <a:t>city.</a:t>
            </a:r>
          </a:p>
          <a:p>
            <a:endParaRPr lang="en-IN" sz="2000" dirty="0" smtClean="0"/>
          </a:p>
          <a:p>
            <a:r>
              <a:rPr lang="en-IN" sz="2000" dirty="0" smtClean="0"/>
              <a:t>The geography </a:t>
            </a:r>
            <a:r>
              <a:rPr lang="en-IN" sz="2000" dirty="0"/>
              <a:t>of their concentration got further strengthened and polarised due to recurring communal riots  in 1930s through 1950s, and in 1980s and </a:t>
            </a:r>
            <a:r>
              <a:rPr lang="en-IN" sz="2000" dirty="0" smtClean="0"/>
              <a:t>1990s.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314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10" y="1265263"/>
            <a:ext cx="4461164" cy="1764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attainments </a:t>
            </a:r>
            <a:r>
              <a:rPr lang="en-US" altLang="en-US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Muslims females </a:t>
            </a:r>
            <a:r>
              <a:rPr lang="en-US" alt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br>
              <a:rPr lang="en-US" alt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</a:t>
            </a:r>
            <a:r>
              <a:rPr lang="en-US" altLang="en-US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Mumbai, 2009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504874" y="960584"/>
          <a:ext cx="6520871" cy="5659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102">
                  <a:extLst>
                    <a:ext uri="{9D8B030D-6E8A-4147-A177-3AD203B41FA5}">
                      <a16:colId xmlns:a16="http://schemas.microsoft.com/office/drawing/2014/main" val="1063748214"/>
                    </a:ext>
                  </a:extLst>
                </a:gridCol>
                <a:gridCol w="990032">
                  <a:extLst>
                    <a:ext uri="{9D8B030D-6E8A-4147-A177-3AD203B41FA5}">
                      <a16:colId xmlns:a16="http://schemas.microsoft.com/office/drawing/2014/main" val="4197507247"/>
                    </a:ext>
                  </a:extLst>
                </a:gridCol>
                <a:gridCol w="1023685">
                  <a:extLst>
                    <a:ext uri="{9D8B030D-6E8A-4147-A177-3AD203B41FA5}">
                      <a16:colId xmlns:a16="http://schemas.microsoft.com/office/drawing/2014/main" val="3506411735"/>
                    </a:ext>
                  </a:extLst>
                </a:gridCol>
                <a:gridCol w="1515052">
                  <a:extLst>
                    <a:ext uri="{9D8B030D-6E8A-4147-A177-3AD203B41FA5}">
                      <a16:colId xmlns:a16="http://schemas.microsoft.com/office/drawing/2014/main" val="1335176804"/>
                    </a:ext>
                  </a:extLst>
                </a:gridCol>
              </a:tblGrid>
              <a:tr h="3409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Level of Education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Sex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Total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979792730"/>
                  </a:ext>
                </a:extLst>
              </a:tr>
              <a:tr h="6403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Male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Female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643579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Illiterate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11.3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17.2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14.1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445211007"/>
                  </a:ext>
                </a:extLst>
              </a:tr>
              <a:tr h="681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Literate without formal education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0.9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3510677987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Below primary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3884429363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Primary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15.0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15.3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15.2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4142047820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Middle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27.6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26.0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26.8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278229353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Secondary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22.3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19.5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21.0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4026498044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Higher Secondary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13.1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12.2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12.7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1911777254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Graduation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7.1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5.7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6.4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4238879646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Engg./technology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0.9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3593265895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Medicine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2786522243"/>
                  </a:ext>
                </a:extLst>
              </a:tr>
              <a:tr h="33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Other professional courses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0.6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1266053198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Total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100.0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100.0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100.0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16" marR="31516" marT="0" marB="0"/>
                </a:tc>
                <a:extLst>
                  <a:ext uri="{0D108BD9-81ED-4DB2-BD59-A6C34878D82A}">
                    <a16:rowId xmlns:a16="http://schemas.microsoft.com/office/drawing/2014/main" val="859179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933" y="6456907"/>
            <a:ext cx="59740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Computed using TISS Sample Survey data (Jain and Shaban 2009).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9620" y="314253"/>
            <a:ext cx="609376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 Distribution of male and female population by level of education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10202" y="3879272"/>
            <a:ext cx="42127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Muslim women perform far lower than the male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83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112844"/>
            <a:ext cx="11236960" cy="7151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N" sz="2400" dirty="0" smtClean="0"/>
              <a:t>Age-wise educational mobility of Muslim female in Greater Mumbai, 2009</a:t>
            </a:r>
            <a:endParaRPr lang="en-IN" sz="2400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908178" y="930416"/>
          <a:ext cx="9602880" cy="461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4960" y="5647062"/>
            <a:ext cx="10007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/>
              <a:t>Emerging change </a:t>
            </a:r>
            <a:r>
              <a:rPr lang="en-IN" dirty="0"/>
              <a:t>among Muslims in the city with respect to female education. </a:t>
            </a: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/>
              <a:t>Larger </a:t>
            </a:r>
            <a:r>
              <a:rPr lang="en-IN" dirty="0"/>
              <a:t>share of female population </a:t>
            </a:r>
            <a:r>
              <a:rPr lang="en-IN" dirty="0" smtClean="0"/>
              <a:t>from younger age-group from </a:t>
            </a:r>
            <a:r>
              <a:rPr lang="en-IN" dirty="0"/>
              <a:t>the community is completing school level or higher level of education</a:t>
            </a:r>
          </a:p>
        </p:txBody>
      </p:sp>
    </p:spTree>
    <p:extLst>
      <p:ext uri="{BB962C8B-B14F-4D97-AF65-F5344CB8AC3E}">
        <p14:creationId xmlns:p14="http://schemas.microsoft.com/office/powerpoint/2010/main" val="8024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4" y="166910"/>
            <a:ext cx="10603345" cy="1184370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/>
              <a:t>Income and burden of Female Illiteracy among Muslims in Gr Mumbai, 2009</a:t>
            </a:r>
            <a:endParaRPr lang="en-IN" sz="2800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818640" y="1270000"/>
          <a:ext cx="9767252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6220" y="6339840"/>
            <a:ext cx="927209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 smtClean="0"/>
              <a:t>Income/class – the greatest determinant of literacy and educational attainments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818640" y="5902960"/>
            <a:ext cx="8483600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Computed using TISS Sample Survey data  (Jain and Shaban 2009).</a:t>
            </a:r>
          </a:p>
        </p:txBody>
      </p:sp>
    </p:spTree>
    <p:extLst>
      <p:ext uri="{BB962C8B-B14F-4D97-AF65-F5344CB8AC3E}">
        <p14:creationId xmlns:p14="http://schemas.microsoft.com/office/powerpoint/2010/main" val="155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927" y="226946"/>
            <a:ext cx="10594109" cy="1280890"/>
          </a:xfrm>
        </p:spPr>
        <p:txBody>
          <a:bodyPr>
            <a:normAutofit/>
          </a:bodyPr>
          <a:lstStyle/>
          <a:p>
            <a:pPr algn="ctr"/>
            <a:r>
              <a:rPr lang="en-IN" sz="3600" dirty="0" smtClean="0"/>
              <a:t>Muslims, Patriarchy and Marginality of Women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73" y="1717964"/>
            <a:ext cx="10686472" cy="4257962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Muslims </a:t>
            </a:r>
            <a:r>
              <a:rPr lang="en-IN" dirty="0" smtClean="0">
                <a:solidFill>
                  <a:srgbClr val="FF0000"/>
                </a:solidFill>
              </a:rPr>
              <a:t>- </a:t>
            </a:r>
            <a:r>
              <a:rPr lang="en-IN" dirty="0">
                <a:solidFill>
                  <a:srgbClr val="FF0000"/>
                </a:solidFill>
              </a:rPr>
              <a:t>the least developed religious minorities </a:t>
            </a:r>
            <a:r>
              <a:rPr lang="en-IN" dirty="0"/>
              <a:t>in the </a:t>
            </a:r>
            <a:r>
              <a:rPr lang="en-IN" dirty="0" smtClean="0"/>
              <a:t>country</a:t>
            </a:r>
          </a:p>
          <a:p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Resurgence </a:t>
            </a:r>
            <a:r>
              <a:rPr lang="en-IN" dirty="0">
                <a:solidFill>
                  <a:srgbClr val="FF0000"/>
                </a:solidFill>
              </a:rPr>
              <a:t>and proliferation of communal </a:t>
            </a:r>
            <a:r>
              <a:rPr lang="en-IN" dirty="0" smtClean="0">
                <a:solidFill>
                  <a:srgbClr val="FF0000"/>
                </a:solidFill>
              </a:rPr>
              <a:t>incidents </a:t>
            </a:r>
            <a:r>
              <a:rPr lang="en-IN" dirty="0" smtClean="0"/>
              <a:t>- made India’s largest </a:t>
            </a:r>
            <a:r>
              <a:rPr lang="en-IN" dirty="0"/>
              <a:t>minority feel unusually disempowered and </a:t>
            </a:r>
            <a:r>
              <a:rPr lang="en-IN" dirty="0" smtClean="0"/>
              <a:t>threatened.</a:t>
            </a:r>
          </a:p>
          <a:p>
            <a:endParaRPr lang="en-IN" dirty="0" smtClean="0"/>
          </a:p>
          <a:p>
            <a:r>
              <a:rPr lang="en-IN" dirty="0">
                <a:solidFill>
                  <a:srgbClr val="FF0000"/>
                </a:solidFill>
              </a:rPr>
              <a:t>G</a:t>
            </a:r>
            <a:r>
              <a:rPr lang="en-IN" dirty="0" smtClean="0">
                <a:solidFill>
                  <a:srgbClr val="FF0000"/>
                </a:solidFill>
              </a:rPr>
              <a:t>hettoised </a:t>
            </a:r>
            <a:r>
              <a:rPr lang="en-IN" dirty="0">
                <a:solidFill>
                  <a:srgbClr val="FF0000"/>
                </a:solidFill>
              </a:rPr>
              <a:t>and collective living has further strengthened the influence of clergy </a:t>
            </a:r>
            <a:r>
              <a:rPr lang="en-IN" dirty="0"/>
              <a:t>and this has further reinforced the patriarchy resulting in added subordination and denial of or filtered access to educational, economic and political institutions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Though </a:t>
            </a:r>
            <a:r>
              <a:rPr lang="en-IN" dirty="0">
                <a:solidFill>
                  <a:srgbClr val="FF0000"/>
                </a:solidFill>
              </a:rPr>
              <a:t>off late, openness and modernity in the community is slowly percolating and this is reflected from a significant rise in the enrolment of girls </a:t>
            </a:r>
            <a:r>
              <a:rPr lang="en-IN" dirty="0"/>
              <a:t>in the educational institutions.</a:t>
            </a:r>
          </a:p>
        </p:txBody>
      </p:sp>
    </p:spTree>
    <p:extLst>
      <p:ext uri="{BB962C8B-B14F-4D97-AF65-F5344CB8AC3E}">
        <p14:creationId xmlns:p14="http://schemas.microsoft.com/office/powerpoint/2010/main" val="27034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795" y="153980"/>
            <a:ext cx="8911687" cy="86941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N" sz="2400" b="1" dirty="0" smtClean="0"/>
              <a:t>Community/Sect-wise </a:t>
            </a:r>
            <a:r>
              <a:rPr lang="en-IN" sz="2400" b="1" dirty="0"/>
              <a:t>educational attainment of Muslim women in Greater Mumbai, 2009.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010457" y="1198880"/>
          <a:ext cx="11014364" cy="481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53310" y="6291490"/>
            <a:ext cx="9504218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Computed using TISS Sample Survey data  (Jain and Shaban 2009).</a:t>
            </a:r>
          </a:p>
        </p:txBody>
      </p:sp>
    </p:spTree>
    <p:extLst>
      <p:ext uri="{BB962C8B-B14F-4D97-AF65-F5344CB8AC3E}">
        <p14:creationId xmlns:p14="http://schemas.microsoft.com/office/powerpoint/2010/main" val="20253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27" y="374728"/>
            <a:ext cx="992909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Stream-wise distribution (%) of Girls in Higher Education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74620" y="1939544"/>
          <a:ext cx="10492506" cy="28701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46326">
                  <a:extLst>
                    <a:ext uri="{9D8B030D-6E8A-4147-A177-3AD203B41FA5}">
                      <a16:colId xmlns:a16="http://schemas.microsoft.com/office/drawing/2014/main" val="1298812196"/>
                    </a:ext>
                  </a:extLst>
                </a:gridCol>
                <a:gridCol w="1746326">
                  <a:extLst>
                    <a:ext uri="{9D8B030D-6E8A-4147-A177-3AD203B41FA5}">
                      <a16:colId xmlns:a16="http://schemas.microsoft.com/office/drawing/2014/main" val="106141624"/>
                    </a:ext>
                  </a:extLst>
                </a:gridCol>
                <a:gridCol w="1746326">
                  <a:extLst>
                    <a:ext uri="{9D8B030D-6E8A-4147-A177-3AD203B41FA5}">
                      <a16:colId xmlns:a16="http://schemas.microsoft.com/office/drawing/2014/main" val="809927543"/>
                    </a:ext>
                  </a:extLst>
                </a:gridCol>
                <a:gridCol w="1753601">
                  <a:extLst>
                    <a:ext uri="{9D8B030D-6E8A-4147-A177-3AD203B41FA5}">
                      <a16:colId xmlns:a16="http://schemas.microsoft.com/office/drawing/2014/main" val="1931070938"/>
                    </a:ext>
                  </a:extLst>
                </a:gridCol>
                <a:gridCol w="1753601">
                  <a:extLst>
                    <a:ext uri="{9D8B030D-6E8A-4147-A177-3AD203B41FA5}">
                      <a16:colId xmlns:a16="http://schemas.microsoft.com/office/drawing/2014/main" val="2660155780"/>
                    </a:ext>
                  </a:extLst>
                </a:gridCol>
                <a:gridCol w="1746326">
                  <a:extLst>
                    <a:ext uri="{9D8B030D-6E8A-4147-A177-3AD203B41FA5}">
                      <a16:colId xmlns:a16="http://schemas.microsoft.com/office/drawing/2014/main" val="63011920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Religion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Degree you are pursuing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Total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5766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B.Com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BSc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Others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616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Hindu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18.9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33.0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9.1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38.9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68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70C0"/>
                          </a:solidFill>
                          <a:effectLst/>
                        </a:rPr>
                        <a:t>Muslim</a:t>
                      </a:r>
                      <a:endParaRPr lang="en-IN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35.1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37.0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9.0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18.8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6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Christian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29.2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24.6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4.6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41.5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003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Sikh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22.2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33.3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44.4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503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Jain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22.8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29.7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45.5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713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Parsis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549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Buddhist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24.0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42.0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14.0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35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Others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45.5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36.4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18.2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320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Total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24.3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33.9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8.6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33.2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1758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6217" y="5222921"/>
            <a:ext cx="10390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Muslims girls are more concentrated in so called softer streams of higher education, B.A. and </a:t>
            </a:r>
            <a:r>
              <a:rPr lang="en-IN" dirty="0" err="1" smtClean="0"/>
              <a:t>B.Com</a:t>
            </a: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/>
              <a:t>Relative </a:t>
            </a:r>
            <a:r>
              <a:rPr lang="en-IN" dirty="0"/>
              <a:t>scarcity and absence of Muslim girls in science, technology and other new emerging streams of higher education.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7599" y="4751082"/>
            <a:ext cx="10298545" cy="24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Sample survey by the author in various colleges of Mumbai (during Jan-March 2017)</a:t>
            </a:r>
          </a:p>
        </p:txBody>
      </p:sp>
    </p:spTree>
    <p:extLst>
      <p:ext uri="{BB962C8B-B14F-4D97-AF65-F5344CB8AC3E}">
        <p14:creationId xmlns:p14="http://schemas.microsoft.com/office/powerpoint/2010/main" val="6741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308" y="604365"/>
            <a:ext cx="9956799" cy="604326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 smtClean="0"/>
              <a:t>Annual Income and Choice of Streams by Girls</a:t>
            </a:r>
            <a:endParaRPr lang="en-IN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8071" y="1507152"/>
          <a:ext cx="11120584" cy="20873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89368">
                  <a:extLst>
                    <a:ext uri="{9D8B030D-6E8A-4147-A177-3AD203B41FA5}">
                      <a16:colId xmlns:a16="http://schemas.microsoft.com/office/drawing/2014/main" val="1245125855"/>
                    </a:ext>
                  </a:extLst>
                </a:gridCol>
                <a:gridCol w="911848">
                  <a:extLst>
                    <a:ext uri="{9D8B030D-6E8A-4147-A177-3AD203B41FA5}">
                      <a16:colId xmlns:a16="http://schemas.microsoft.com/office/drawing/2014/main" val="1689753648"/>
                    </a:ext>
                  </a:extLst>
                </a:gridCol>
                <a:gridCol w="1536264">
                  <a:extLst>
                    <a:ext uri="{9D8B030D-6E8A-4147-A177-3AD203B41FA5}">
                      <a16:colId xmlns:a16="http://schemas.microsoft.com/office/drawing/2014/main" val="1097860653"/>
                    </a:ext>
                  </a:extLst>
                </a:gridCol>
                <a:gridCol w="1536264">
                  <a:extLst>
                    <a:ext uri="{9D8B030D-6E8A-4147-A177-3AD203B41FA5}">
                      <a16:colId xmlns:a16="http://schemas.microsoft.com/office/drawing/2014/main" val="2214040856"/>
                    </a:ext>
                  </a:extLst>
                </a:gridCol>
                <a:gridCol w="1189368">
                  <a:extLst>
                    <a:ext uri="{9D8B030D-6E8A-4147-A177-3AD203B41FA5}">
                      <a16:colId xmlns:a16="http://schemas.microsoft.com/office/drawing/2014/main" val="4132622753"/>
                    </a:ext>
                  </a:extLst>
                </a:gridCol>
                <a:gridCol w="1189368">
                  <a:extLst>
                    <a:ext uri="{9D8B030D-6E8A-4147-A177-3AD203B41FA5}">
                      <a16:colId xmlns:a16="http://schemas.microsoft.com/office/drawing/2014/main" val="1413344251"/>
                    </a:ext>
                  </a:extLst>
                </a:gridCol>
                <a:gridCol w="1189368">
                  <a:extLst>
                    <a:ext uri="{9D8B030D-6E8A-4147-A177-3AD203B41FA5}">
                      <a16:colId xmlns:a16="http://schemas.microsoft.com/office/drawing/2014/main" val="1287373856"/>
                    </a:ext>
                  </a:extLst>
                </a:gridCol>
                <a:gridCol w="1189368">
                  <a:extLst>
                    <a:ext uri="{9D8B030D-6E8A-4147-A177-3AD203B41FA5}">
                      <a16:colId xmlns:a16="http://schemas.microsoft.com/office/drawing/2014/main" val="2678872927"/>
                    </a:ext>
                  </a:extLst>
                </a:gridCol>
                <a:gridCol w="1189368">
                  <a:extLst>
                    <a:ext uri="{9D8B030D-6E8A-4147-A177-3AD203B41FA5}">
                      <a16:colId xmlns:a16="http://schemas.microsoft.com/office/drawing/2014/main" val="24829918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Degree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Family annual income (Rs.)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Total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08992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25000 &amp; less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25001-50000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50001-100000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100001-200000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200001-500000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500001 &amp; 1000000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1000001 &amp; above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334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10.2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16.3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28.6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14.3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28.6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0915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 Com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1.7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3.3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11.7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23.3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16.7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33.3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4046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BSc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30.4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17.4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39.1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13.0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216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Others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1.4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2.7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12.2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23.0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21.6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39.2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9831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Total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.</a:t>
                      </a:r>
                      <a:r>
                        <a:rPr lang="en-IN" sz="1600" dirty="0" smtClean="0">
                          <a:effectLst/>
                        </a:rPr>
                        <a:t>5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1.9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6.8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18.4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21.8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18.4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32.0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822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71670" y="3957817"/>
                <a:ext cx="3275640" cy="373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N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value =28.71 (p=0.050).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670" y="3957817"/>
                <a:ext cx="3275640" cy="373692"/>
              </a:xfrm>
              <a:prstGeom prst="rect">
                <a:avLst/>
              </a:prstGeom>
              <a:blipFill>
                <a:blip r:embed="rId2"/>
                <a:stretch>
                  <a:fillRect l="-1490" t="-6452" r="-1304" b="-241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981" y="4560969"/>
            <a:ext cx="11674763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/>
              <a:t>The data shows significant relationship between annual income of families and choice of streams by girls.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/>
              <a:t>This shows that Muslim because of the lower income are not able to go for other streams but caught in traditional and usual streams of higher education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/>
              <a:t>These streams do not open many windows for employment for Muslim girls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28071" y="3603199"/>
            <a:ext cx="9762839" cy="24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Sample survey by the author in various colleges of Mumbai (during Jan-March 2017)</a:t>
            </a:r>
          </a:p>
        </p:txBody>
      </p:sp>
    </p:spTree>
    <p:extLst>
      <p:ext uri="{BB962C8B-B14F-4D97-AF65-F5344CB8AC3E}">
        <p14:creationId xmlns:p14="http://schemas.microsoft.com/office/powerpoint/2010/main" val="9831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34" y="63396"/>
            <a:ext cx="9956799" cy="604326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 smtClean="0"/>
              <a:t>Father’s/Mothers Educational Level and Higher Education by Girls</a:t>
            </a:r>
            <a:endParaRPr lang="en-I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453" y="4373044"/>
                <a:ext cx="11674763" cy="23207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IN" dirty="0"/>
                  <a:t>M</a:t>
                </a:r>
                <a:r>
                  <a:rPr lang="en-IN" dirty="0" smtClean="0"/>
                  <a:t>aximum </a:t>
                </a:r>
                <a:r>
                  <a:rPr lang="en-IN" dirty="0"/>
                  <a:t>girls enrolled in higher education (here, Bachelor’s degree) have high-educated father. </a:t>
                </a:r>
                <a:endParaRPr lang="en-IN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IN" dirty="0"/>
                  <a:t>The computed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 value is 257.5 which is statistically highly significant. </a:t>
                </a:r>
                <a:endParaRPr lang="en-IN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IN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IN" dirty="0"/>
                  <a:t>This shows very high positive correlation between father’s educational level and girls enrolment in bachelors’ degree</a:t>
                </a:r>
                <a:r>
                  <a:rPr lang="en-IN" dirty="0" smtClean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IN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rgbClr val="0070C0"/>
                    </a:solidFill>
                  </a:rPr>
                  <a:t>The positive relationship between mother’s education and enrolment of girls in bachelor’s degree is almost as strong as for the father’s educational level </a:t>
                </a:r>
                <a:r>
                  <a:rPr lang="en-IN" dirty="0" smtClean="0"/>
                  <a:t>(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computed </a:t>
                </a:r>
                <a:r>
                  <a:rPr lang="en-IN" dirty="0">
                    <a:solidFill>
                      <a:srgbClr val="0070C0"/>
                    </a:solidFill>
                  </a:rPr>
                  <a:t>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0070C0"/>
                    </a:solidFill>
                  </a:rPr>
                  <a:t>  is 291.9, 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p </a:t>
                </a:r>
                <a:r>
                  <a:rPr lang="en-IN" dirty="0">
                    <a:solidFill>
                      <a:srgbClr val="0070C0"/>
                    </a:solidFill>
                  </a:rPr>
                  <a:t>value = 0.00</a:t>
                </a:r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3" y="4373044"/>
                <a:ext cx="11674763" cy="2320764"/>
              </a:xfrm>
              <a:prstGeom prst="rect">
                <a:avLst/>
              </a:prstGeom>
              <a:blipFill>
                <a:blip r:embed="rId2"/>
                <a:stretch>
                  <a:fillRect l="-366" t="-1312" b="-2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9453" y="667722"/>
          <a:ext cx="11453091" cy="27884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78340">
                  <a:extLst>
                    <a:ext uri="{9D8B030D-6E8A-4147-A177-3AD203B41FA5}">
                      <a16:colId xmlns:a16="http://schemas.microsoft.com/office/drawing/2014/main" val="302876640"/>
                    </a:ext>
                  </a:extLst>
                </a:gridCol>
                <a:gridCol w="978097">
                  <a:extLst>
                    <a:ext uri="{9D8B030D-6E8A-4147-A177-3AD203B41FA5}">
                      <a16:colId xmlns:a16="http://schemas.microsoft.com/office/drawing/2014/main" val="804784328"/>
                    </a:ext>
                  </a:extLst>
                </a:gridCol>
                <a:gridCol w="1011586">
                  <a:extLst>
                    <a:ext uri="{9D8B030D-6E8A-4147-A177-3AD203B41FA5}">
                      <a16:colId xmlns:a16="http://schemas.microsoft.com/office/drawing/2014/main" val="2214336019"/>
                    </a:ext>
                  </a:extLst>
                </a:gridCol>
                <a:gridCol w="1243696">
                  <a:extLst>
                    <a:ext uri="{9D8B030D-6E8A-4147-A177-3AD203B41FA5}">
                      <a16:colId xmlns:a16="http://schemas.microsoft.com/office/drawing/2014/main" val="3747216585"/>
                    </a:ext>
                  </a:extLst>
                </a:gridCol>
                <a:gridCol w="839524">
                  <a:extLst>
                    <a:ext uri="{9D8B030D-6E8A-4147-A177-3AD203B41FA5}">
                      <a16:colId xmlns:a16="http://schemas.microsoft.com/office/drawing/2014/main" val="1867825870"/>
                    </a:ext>
                  </a:extLst>
                </a:gridCol>
                <a:gridCol w="863774">
                  <a:extLst>
                    <a:ext uri="{9D8B030D-6E8A-4147-A177-3AD203B41FA5}">
                      <a16:colId xmlns:a16="http://schemas.microsoft.com/office/drawing/2014/main" val="3119446341"/>
                    </a:ext>
                  </a:extLst>
                </a:gridCol>
                <a:gridCol w="1278340">
                  <a:extLst>
                    <a:ext uri="{9D8B030D-6E8A-4147-A177-3AD203B41FA5}">
                      <a16:colId xmlns:a16="http://schemas.microsoft.com/office/drawing/2014/main" val="2795200668"/>
                    </a:ext>
                  </a:extLst>
                </a:gridCol>
                <a:gridCol w="1012741">
                  <a:extLst>
                    <a:ext uri="{9D8B030D-6E8A-4147-A177-3AD203B41FA5}">
                      <a16:colId xmlns:a16="http://schemas.microsoft.com/office/drawing/2014/main" val="3887937861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607597189"/>
                    </a:ext>
                  </a:extLst>
                </a:gridCol>
                <a:gridCol w="729819">
                  <a:extLst>
                    <a:ext uri="{9D8B030D-6E8A-4147-A177-3AD203B41FA5}">
                      <a16:colId xmlns:a16="http://schemas.microsoft.com/office/drawing/2014/main" val="2166654331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1520894894"/>
                    </a:ext>
                  </a:extLst>
                </a:gridCol>
              </a:tblGrid>
              <a:tr h="440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Religion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Father's education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Total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414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Illiterate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Primary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Secondary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SSC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HSC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Graduation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Diploma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Masters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PhD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618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Hinduism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6.4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5.3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22.3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16.0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33.6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8.9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908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Islam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8.6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8.8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13.5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32.8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15.7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15.1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2.7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2.4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.</a:t>
                      </a:r>
                      <a:r>
                        <a:rPr lang="en-IN" sz="1600" dirty="0" smtClean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874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Christianity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9.4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7.8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6.3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32.8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14.1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14.1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10.9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4.7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990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Jainism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12.0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23.0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43.0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7.0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6.0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209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Buddhism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15.6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6.7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8.9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44.4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8.9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13.3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160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Others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8.3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8.3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8.3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50.0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12.5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763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Total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7.2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4.4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7.6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25.4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16.0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27.9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4.0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6.6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.</a:t>
                      </a:r>
                      <a:r>
                        <a:rPr lang="en-IN" sz="1600" dirty="0" smtClean="0">
                          <a:effectLst/>
                        </a:rPr>
                        <a:t>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081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55689" y="3491028"/>
                <a:ext cx="4328621" cy="373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value = 257.5 (p value = 0.00 )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689" y="3491028"/>
                <a:ext cx="4328621" cy="373692"/>
              </a:xfrm>
              <a:prstGeom prst="rect">
                <a:avLst/>
              </a:prstGeom>
              <a:blipFill>
                <a:blip r:embed="rId3"/>
                <a:stretch>
                  <a:fillRect t="-8197" r="-282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3480404"/>
            <a:ext cx="9864439" cy="24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Sample survey by the author in various colleges of Mumbai (during Jan-March 2017)</a:t>
            </a:r>
          </a:p>
        </p:txBody>
      </p:sp>
    </p:spTree>
    <p:extLst>
      <p:ext uri="{BB962C8B-B14F-4D97-AF65-F5344CB8AC3E}">
        <p14:creationId xmlns:p14="http://schemas.microsoft.com/office/powerpoint/2010/main" val="12126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254655"/>
            <a:ext cx="10991271" cy="927599"/>
          </a:xfrm>
        </p:spPr>
        <p:txBody>
          <a:bodyPr>
            <a:noAutofit/>
          </a:bodyPr>
          <a:lstStyle/>
          <a:p>
            <a:r>
              <a:rPr lang="en-IN" sz="2800" dirty="0"/>
              <a:t>Persons who </a:t>
            </a:r>
            <a:r>
              <a:rPr lang="en-IN" sz="2800" dirty="0" smtClean="0"/>
              <a:t>takes decision </a:t>
            </a:r>
            <a:r>
              <a:rPr lang="en-IN" sz="2800" dirty="0"/>
              <a:t>regarding studies/Career of respondents by religion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0219" y="1830996"/>
          <a:ext cx="11573162" cy="29349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70869">
                  <a:extLst>
                    <a:ext uri="{9D8B030D-6E8A-4147-A177-3AD203B41FA5}">
                      <a16:colId xmlns:a16="http://schemas.microsoft.com/office/drawing/2014/main" val="1516588652"/>
                    </a:ext>
                  </a:extLst>
                </a:gridCol>
                <a:gridCol w="1328495">
                  <a:extLst>
                    <a:ext uri="{9D8B030D-6E8A-4147-A177-3AD203B41FA5}">
                      <a16:colId xmlns:a16="http://schemas.microsoft.com/office/drawing/2014/main" val="4279449754"/>
                    </a:ext>
                  </a:extLst>
                </a:gridCol>
                <a:gridCol w="1520831">
                  <a:extLst>
                    <a:ext uri="{9D8B030D-6E8A-4147-A177-3AD203B41FA5}">
                      <a16:colId xmlns:a16="http://schemas.microsoft.com/office/drawing/2014/main" val="1068829569"/>
                    </a:ext>
                  </a:extLst>
                </a:gridCol>
                <a:gridCol w="1520831">
                  <a:extLst>
                    <a:ext uri="{9D8B030D-6E8A-4147-A177-3AD203B41FA5}">
                      <a16:colId xmlns:a16="http://schemas.microsoft.com/office/drawing/2014/main" val="854220870"/>
                    </a:ext>
                  </a:extLst>
                </a:gridCol>
                <a:gridCol w="1397187">
                  <a:extLst>
                    <a:ext uri="{9D8B030D-6E8A-4147-A177-3AD203B41FA5}">
                      <a16:colId xmlns:a16="http://schemas.microsoft.com/office/drawing/2014/main" val="4000102121"/>
                    </a:ext>
                  </a:extLst>
                </a:gridCol>
                <a:gridCol w="1397187">
                  <a:extLst>
                    <a:ext uri="{9D8B030D-6E8A-4147-A177-3AD203B41FA5}">
                      <a16:colId xmlns:a16="http://schemas.microsoft.com/office/drawing/2014/main" val="1383906365"/>
                    </a:ext>
                  </a:extLst>
                </a:gridCol>
                <a:gridCol w="1318881">
                  <a:extLst>
                    <a:ext uri="{9D8B030D-6E8A-4147-A177-3AD203B41FA5}">
                      <a16:colId xmlns:a16="http://schemas.microsoft.com/office/drawing/2014/main" val="2614101112"/>
                    </a:ext>
                  </a:extLst>
                </a:gridCol>
                <a:gridCol w="1318881">
                  <a:extLst>
                    <a:ext uri="{9D8B030D-6E8A-4147-A177-3AD203B41FA5}">
                      <a16:colId xmlns:a16="http://schemas.microsoft.com/office/drawing/2014/main" val="3421848989"/>
                    </a:ext>
                  </a:extLst>
                </a:gridCol>
              </a:tblGrid>
              <a:tr h="2041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Religion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Total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05731"/>
                  </a:ext>
                </a:extLst>
              </a:tr>
              <a:tr h="2041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Hinduism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FF0000"/>
                          </a:solidFill>
                          <a:effectLst/>
                        </a:rPr>
                        <a:t>Islam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Christianity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Jainism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Buddhism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Others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306068"/>
                  </a:ext>
                </a:extLst>
              </a:tr>
              <a:tr h="2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Father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50.6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  <a:effectLst/>
                        </a:rPr>
                        <a:t>47.3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46.9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43.0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46.7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62.5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49.2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044790"/>
                  </a:ext>
                </a:extLst>
              </a:tr>
              <a:tr h="2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Mother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43.6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  <a:effectLst/>
                        </a:rPr>
                        <a:t>43.9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40.6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31.0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26.7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58.3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42.8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243424"/>
                  </a:ext>
                </a:extLst>
              </a:tr>
              <a:tr h="2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Brother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10.2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  <a:effectLst/>
                        </a:rPr>
                        <a:t>12.2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9.4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8.0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6.7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8.3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10.6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390575"/>
                  </a:ext>
                </a:extLst>
              </a:tr>
              <a:tr h="2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Sister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8.2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  <a:effectLst/>
                        </a:rPr>
                        <a:t>11.9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9.4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8.0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4.4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12.5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9.2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28276"/>
                  </a:ext>
                </a:extLst>
              </a:tr>
              <a:tr h="2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Husband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.</a:t>
                      </a:r>
                      <a:r>
                        <a:rPr lang="en-IN" sz="1800" dirty="0" smtClean="0">
                          <a:effectLst/>
                        </a:rPr>
                        <a:t>9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  <a:effectLst/>
                        </a:rPr>
                        <a:t>2.2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3.1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94553"/>
                  </a:ext>
                </a:extLst>
              </a:tr>
              <a:tr h="2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Whole family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8.7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  <a:effectLst/>
                        </a:rPr>
                        <a:t>11.5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10.9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7.0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11.1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12.5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9.6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279922"/>
                  </a:ext>
                </a:extLst>
              </a:tr>
              <a:tr h="2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Peer/Friend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  <a:effectLst/>
                        </a:rPr>
                        <a:t>2.5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1.6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805857"/>
                  </a:ext>
                </a:extLst>
              </a:tr>
              <a:tr h="2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Myself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79.5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  <a:effectLst/>
                        </a:rPr>
                        <a:t>68.0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79.7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92.0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53.3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70.8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76.2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50275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00946" y="1440888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% - Multi-response possible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816" y="4615285"/>
            <a:ext cx="10524837" cy="24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1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Sample survey by the author in various colleges of Mumbai (during Jan-March 2017)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346" y="4864969"/>
            <a:ext cx="11647054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/>
              <a:t>Self-decision by girls plays very important role among Hindus, Christians and Jains,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/>
              <a:t>It is relatively lower among Muslims and Buddhists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/>
              <a:t>Muslims </a:t>
            </a:r>
            <a:r>
              <a:rPr lang="en-IN" dirty="0"/>
              <a:t>and Buddhists, the least economically and educationally developed communities </a:t>
            </a:r>
            <a:r>
              <a:rPr lang="en-IN" dirty="0" smtClean="0"/>
              <a:t>- any </a:t>
            </a:r>
            <a:r>
              <a:rPr lang="en-IN" dirty="0"/>
              <a:t>decision for higher education </a:t>
            </a:r>
            <a:r>
              <a:rPr lang="en-IN" dirty="0" smtClean="0"/>
              <a:t>has </a:t>
            </a:r>
            <a:r>
              <a:rPr lang="en-IN" dirty="0"/>
              <a:t>implication for economic resources, earning, etc. </a:t>
            </a:r>
            <a:r>
              <a:rPr lang="en-IN" dirty="0" smtClean="0"/>
              <a:t>So self decision may be less.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5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53" y="347019"/>
            <a:ext cx="8911687" cy="5950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Conclusions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182" y="1440873"/>
            <a:ext cx="10442430" cy="4886036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A number of factors influence women’s access to higher education in </a:t>
            </a:r>
            <a:r>
              <a:rPr lang="en-IN" dirty="0" smtClean="0"/>
              <a:t>India</a:t>
            </a:r>
          </a:p>
          <a:p>
            <a:endParaRPr lang="en-IN" dirty="0" smtClean="0"/>
          </a:p>
          <a:p>
            <a:r>
              <a:rPr lang="en-IN" dirty="0"/>
              <a:t>The analysis of the interview of female students enrolled in bachelor degrees in select colleges of Mumbai shows that gender, father’s education, income of the family, marriage, </a:t>
            </a:r>
            <a:r>
              <a:rPr lang="en-IN" dirty="0" smtClean="0"/>
              <a:t>etc. </a:t>
            </a:r>
            <a:r>
              <a:rPr lang="en-IN" dirty="0"/>
              <a:t>play very important role in determining the access to higher education of </a:t>
            </a:r>
            <a:r>
              <a:rPr lang="en-IN" dirty="0" smtClean="0"/>
              <a:t>females</a:t>
            </a:r>
          </a:p>
          <a:p>
            <a:endParaRPr lang="en-IN" dirty="0" smtClean="0"/>
          </a:p>
          <a:p>
            <a:r>
              <a:rPr lang="en-IN" dirty="0"/>
              <a:t>F</a:t>
            </a:r>
            <a:r>
              <a:rPr lang="en-IN" dirty="0" smtClean="0"/>
              <a:t>emales </a:t>
            </a:r>
            <a:r>
              <a:rPr lang="en-IN" dirty="0"/>
              <a:t>in Mumbai are generally enrolled in traditional streams of education like BA and </a:t>
            </a:r>
            <a:r>
              <a:rPr lang="en-IN" dirty="0" err="1"/>
              <a:t>B.Com</a:t>
            </a:r>
            <a:r>
              <a:rPr lang="en-IN" dirty="0"/>
              <a:t> and a very small proportion of them pursue educational degrees in sciences or new degree </a:t>
            </a:r>
            <a:r>
              <a:rPr lang="en-IN" dirty="0" smtClean="0"/>
              <a:t>courses</a:t>
            </a:r>
          </a:p>
          <a:p>
            <a:endParaRPr lang="en-IN" dirty="0" smtClean="0"/>
          </a:p>
          <a:p>
            <a:r>
              <a:rPr lang="en-IN" dirty="0"/>
              <a:t>I</a:t>
            </a:r>
            <a:r>
              <a:rPr lang="en-IN" dirty="0" smtClean="0"/>
              <a:t>t </a:t>
            </a:r>
            <a:r>
              <a:rPr lang="en-IN" dirty="0"/>
              <a:t>has been seen that those with higher annual family income generally opt for non-traditional educational streams and science and technology </a:t>
            </a:r>
            <a:r>
              <a:rPr lang="en-IN" dirty="0" smtClean="0"/>
              <a:t>degrees</a:t>
            </a:r>
          </a:p>
          <a:p>
            <a:endParaRPr lang="en-IN" dirty="0" smtClean="0"/>
          </a:p>
          <a:p>
            <a:r>
              <a:rPr lang="en-IN" dirty="0"/>
              <a:t>This is true across the religious groups and more so for Muslims as they mostly </a:t>
            </a:r>
            <a:r>
              <a:rPr lang="en-IN" dirty="0" smtClean="0"/>
              <a:t>are </a:t>
            </a:r>
            <a:r>
              <a:rPr lang="en-IN" dirty="0"/>
              <a:t>first generation higher education achievers with considerable economic </a:t>
            </a:r>
            <a:r>
              <a:rPr lang="en-IN" dirty="0" smtClean="0"/>
              <a:t>difficulties</a:t>
            </a:r>
          </a:p>
          <a:p>
            <a:endParaRPr lang="en-IN" dirty="0" smtClean="0"/>
          </a:p>
          <a:p>
            <a:r>
              <a:rPr lang="en-IN" dirty="0"/>
              <a:t>O</a:t>
            </a:r>
            <a:r>
              <a:rPr lang="en-IN" dirty="0" smtClean="0"/>
              <a:t>ne important </a:t>
            </a:r>
            <a:r>
              <a:rPr lang="en-IN"/>
              <a:t>aspect </a:t>
            </a:r>
            <a:r>
              <a:rPr lang="en-IN" smtClean="0"/>
              <a:t>emerging from </a:t>
            </a:r>
            <a:r>
              <a:rPr lang="en-IN" dirty="0"/>
              <a:t>the analysis of the data is the fact that girls do play important role in deciding whether they would like to pursue higher education or not though their decisions </a:t>
            </a:r>
            <a:r>
              <a:rPr lang="en-IN"/>
              <a:t>get </a:t>
            </a:r>
            <a:r>
              <a:rPr lang="en-IN" smtClean="0"/>
              <a:t>mediated </a:t>
            </a:r>
            <a:r>
              <a:rPr lang="en-IN" dirty="0"/>
              <a:t>by circumstances and socio-economic conditions of the families they belong </a:t>
            </a:r>
            <a:r>
              <a:rPr lang="en-IN" dirty="0" smtClean="0"/>
              <a:t>to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63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86786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/>
              <a:t>University and colleges in India, 2016-17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68582"/>
            <a:ext cx="10058400" cy="4703618"/>
          </a:xfrm>
        </p:spPr>
        <p:txBody>
          <a:bodyPr/>
          <a:lstStyle/>
          <a:p>
            <a:r>
              <a:rPr lang="en-IN" dirty="0"/>
              <a:t>There are </a:t>
            </a:r>
            <a:r>
              <a:rPr lang="en-IN" b="1" dirty="0"/>
              <a:t>864 Universities, </a:t>
            </a:r>
            <a:endParaRPr lang="en-IN" b="1" dirty="0" smtClean="0"/>
          </a:p>
          <a:p>
            <a:endParaRPr lang="en-IN" b="1" dirty="0" smtClean="0"/>
          </a:p>
          <a:p>
            <a:r>
              <a:rPr lang="en-IN" b="1" dirty="0" smtClean="0"/>
              <a:t>40,026 </a:t>
            </a:r>
            <a:r>
              <a:rPr lang="en-IN" b="1" dirty="0"/>
              <a:t>Colleges and </a:t>
            </a:r>
            <a:endParaRPr lang="en-IN" b="1" dirty="0" smtClean="0"/>
          </a:p>
          <a:p>
            <a:endParaRPr lang="en-IN" b="1" dirty="0" smtClean="0"/>
          </a:p>
          <a:p>
            <a:r>
              <a:rPr lang="en-IN" b="1" dirty="0" smtClean="0"/>
              <a:t>11,669 </a:t>
            </a:r>
            <a:r>
              <a:rPr lang="en-IN" b="1" dirty="0"/>
              <a:t>Stand </a:t>
            </a:r>
            <a:r>
              <a:rPr lang="en-IN" b="1" dirty="0" smtClean="0"/>
              <a:t>Alone Institutions</a:t>
            </a:r>
          </a:p>
          <a:p>
            <a:endParaRPr lang="en-IN" b="1" dirty="0"/>
          </a:p>
          <a:p>
            <a:r>
              <a:rPr lang="en-IN" dirty="0" smtClean="0"/>
              <a:t>Out of these 795 </a:t>
            </a:r>
            <a:r>
              <a:rPr lang="en-IN" dirty="0"/>
              <a:t>Universities</a:t>
            </a:r>
            <a:r>
              <a:rPr lang="en-IN" dirty="0" smtClean="0"/>
              <a:t>, 34,193 </a:t>
            </a:r>
            <a:r>
              <a:rPr lang="en-IN" dirty="0"/>
              <a:t>Colleges and </a:t>
            </a:r>
            <a:r>
              <a:rPr lang="en-IN" dirty="0" smtClean="0"/>
              <a:t>7,496 </a:t>
            </a:r>
            <a:r>
              <a:rPr lang="en-IN" dirty="0"/>
              <a:t>Stand Alone Institutions </a:t>
            </a:r>
            <a:r>
              <a:rPr lang="en-IN" dirty="0" smtClean="0"/>
              <a:t>provided data</a:t>
            </a:r>
            <a:endParaRPr lang="en-IN" b="1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070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7595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173019"/>
            <a:ext cx="10058400" cy="5532582"/>
          </a:xfrm>
        </p:spPr>
        <p:txBody>
          <a:bodyPr>
            <a:normAutofit/>
          </a:bodyPr>
          <a:lstStyle/>
          <a:p>
            <a:r>
              <a:rPr lang="en-IN" b="1" dirty="0" smtClean="0"/>
              <a:t>In 2016-17: Total </a:t>
            </a:r>
            <a:r>
              <a:rPr lang="en-IN" b="1" dirty="0"/>
              <a:t>enrolment in higher education </a:t>
            </a:r>
            <a:r>
              <a:rPr lang="en-IN" b="1" dirty="0" smtClean="0"/>
              <a:t>= 35.7 </a:t>
            </a:r>
            <a:r>
              <a:rPr lang="en-IN" b="1" dirty="0"/>
              <a:t>million</a:t>
            </a:r>
          </a:p>
          <a:p>
            <a:pPr lvl="2"/>
            <a:r>
              <a:rPr lang="en-IN" b="1" dirty="0" smtClean="0"/>
              <a:t>Girls </a:t>
            </a:r>
            <a:r>
              <a:rPr lang="en-IN" b="1" dirty="0"/>
              <a:t>constitute 46.8% of </a:t>
            </a:r>
            <a:r>
              <a:rPr lang="en-IN" b="1" dirty="0" smtClean="0"/>
              <a:t>the total </a:t>
            </a:r>
            <a:r>
              <a:rPr lang="en-IN" b="1" dirty="0"/>
              <a:t>enrolment</a:t>
            </a:r>
            <a:r>
              <a:rPr lang="en-IN" b="1" dirty="0" smtClean="0"/>
              <a:t>.</a:t>
            </a:r>
          </a:p>
          <a:p>
            <a:pPr lvl="2"/>
            <a:endParaRPr lang="en-IN" b="1" dirty="0"/>
          </a:p>
          <a:p>
            <a:r>
              <a:rPr lang="en-IN" dirty="0" smtClean="0"/>
              <a:t>14.2% of Scheduled </a:t>
            </a:r>
            <a:r>
              <a:rPr lang="en-IN" dirty="0" smtClean="0"/>
              <a:t>Casts</a:t>
            </a:r>
          </a:p>
          <a:p>
            <a:endParaRPr lang="en-IN" dirty="0" smtClean="0"/>
          </a:p>
          <a:p>
            <a:r>
              <a:rPr lang="en-IN" dirty="0" smtClean="0"/>
              <a:t>5.1% of Scheduled Tribes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34.4</a:t>
            </a:r>
            <a:r>
              <a:rPr lang="en-IN" dirty="0"/>
              <a:t>% students belong to </a:t>
            </a:r>
            <a:r>
              <a:rPr lang="en-IN" dirty="0" smtClean="0"/>
              <a:t>OBC.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4.9</a:t>
            </a:r>
            <a:r>
              <a:rPr lang="en-IN" dirty="0">
                <a:solidFill>
                  <a:srgbClr val="FF0000"/>
                </a:solidFill>
              </a:rPr>
              <a:t>% students belong to Muslim Minority and </a:t>
            </a:r>
            <a:endParaRPr lang="en-IN" dirty="0" smtClean="0">
              <a:solidFill>
                <a:srgbClr val="FF0000"/>
              </a:solidFill>
            </a:endParaRPr>
          </a:p>
          <a:p>
            <a:endParaRPr lang="en-IN" dirty="0" smtClean="0"/>
          </a:p>
          <a:p>
            <a:r>
              <a:rPr lang="en-IN" dirty="0" smtClean="0"/>
              <a:t>2.2</a:t>
            </a:r>
            <a:r>
              <a:rPr lang="en-IN" dirty="0"/>
              <a:t>% from </a:t>
            </a:r>
            <a:r>
              <a:rPr lang="en-IN" dirty="0" smtClean="0"/>
              <a:t>other Minority </a:t>
            </a:r>
            <a:r>
              <a:rPr lang="en-IN" dirty="0"/>
              <a:t>Community</a:t>
            </a:r>
            <a:endParaRPr lang="en-IN" b="1" dirty="0" smtClean="0"/>
          </a:p>
          <a:p>
            <a:pPr lvl="2"/>
            <a:endParaRPr lang="en-IN" b="1" dirty="0" smtClean="0"/>
          </a:p>
        </p:txBody>
      </p:sp>
    </p:spTree>
    <p:extLst>
      <p:ext uri="{BB962C8B-B14F-4D97-AF65-F5344CB8AC3E}">
        <p14:creationId xmlns:p14="http://schemas.microsoft.com/office/powerpoint/2010/main" val="183066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99223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Gross Enrolment Ratio in </a:t>
            </a:r>
            <a:r>
              <a:rPr lang="en-IN" dirty="0" err="1" smtClean="0"/>
              <a:t>hE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357745"/>
            <a:ext cx="10058400" cy="4814455"/>
          </a:xfrm>
        </p:spPr>
        <p:txBody>
          <a:bodyPr/>
          <a:lstStyle/>
          <a:p>
            <a:endParaRPr lang="en-IN" b="1" dirty="0" smtClean="0"/>
          </a:p>
          <a:p>
            <a:r>
              <a:rPr lang="en-IN" b="1" dirty="0" smtClean="0"/>
              <a:t>Gross </a:t>
            </a:r>
            <a:r>
              <a:rPr lang="en-IN" b="1" dirty="0"/>
              <a:t>Enrolment Ratio (GER) in Higher education in India is </a:t>
            </a:r>
            <a:endParaRPr lang="en-IN" b="1" dirty="0" smtClean="0"/>
          </a:p>
          <a:p>
            <a:pPr lvl="1"/>
            <a:r>
              <a:rPr lang="en-IN" b="1" dirty="0" smtClean="0"/>
              <a:t>25.2</a:t>
            </a:r>
            <a:r>
              <a:rPr lang="en-IN" b="1" dirty="0"/>
              <a:t>%, which is calculated for 18-23 years of age group.</a:t>
            </a:r>
          </a:p>
          <a:p>
            <a:endParaRPr lang="en-IN" b="1" dirty="0"/>
          </a:p>
          <a:p>
            <a:r>
              <a:rPr lang="en-IN" b="1" dirty="0"/>
              <a:t>GER </a:t>
            </a:r>
          </a:p>
          <a:p>
            <a:pPr lvl="1"/>
            <a:r>
              <a:rPr lang="en-IN" b="1" dirty="0"/>
              <a:t>for male population is 26.0</a:t>
            </a:r>
            <a:r>
              <a:rPr lang="en-IN" b="1" dirty="0" smtClean="0"/>
              <a:t>%</a:t>
            </a:r>
          </a:p>
          <a:p>
            <a:pPr lvl="1"/>
            <a:endParaRPr lang="en-IN" b="1" dirty="0"/>
          </a:p>
          <a:p>
            <a:pPr lvl="1"/>
            <a:r>
              <a:rPr lang="en-IN" b="1" dirty="0"/>
              <a:t>for females, it is 24.5</a:t>
            </a:r>
            <a:r>
              <a:rPr lang="en-IN" b="1" dirty="0" smtClean="0"/>
              <a:t>%.</a:t>
            </a:r>
          </a:p>
          <a:p>
            <a:pPr lvl="1"/>
            <a:endParaRPr lang="en-IN" b="1" dirty="0"/>
          </a:p>
          <a:p>
            <a:pPr lvl="1"/>
            <a:r>
              <a:rPr lang="en-IN" b="1" dirty="0"/>
              <a:t>For Scheduled Castes, it is 21.1% and </a:t>
            </a:r>
            <a:r>
              <a:rPr lang="en-IN" b="1" dirty="0" smtClean="0"/>
              <a:t>for</a:t>
            </a:r>
          </a:p>
          <a:p>
            <a:pPr lvl="1"/>
            <a:endParaRPr lang="en-IN" b="1" dirty="0"/>
          </a:p>
          <a:p>
            <a:pPr lvl="1"/>
            <a:r>
              <a:rPr lang="en-IN" b="1" dirty="0"/>
              <a:t>Scheduled Tribes, it is 15.4% as compared to the national GER of 25.2%.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056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71513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Teachers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88655"/>
            <a:ext cx="10058400" cy="4583545"/>
          </a:xfrm>
        </p:spPr>
        <p:txBody>
          <a:bodyPr>
            <a:normAutofit/>
          </a:bodyPr>
          <a:lstStyle/>
          <a:p>
            <a:r>
              <a:rPr lang="en-IN" dirty="0"/>
              <a:t>At All-India level, teachers belonging to</a:t>
            </a:r>
          </a:p>
          <a:p>
            <a:pPr lvl="1"/>
            <a:r>
              <a:rPr lang="en-IN" sz="3200" dirty="0"/>
              <a:t>General category are more than half, </a:t>
            </a:r>
            <a:r>
              <a:rPr lang="en-IN" sz="3200" dirty="0" smtClean="0">
                <a:solidFill>
                  <a:srgbClr val="FF0000"/>
                </a:solidFill>
              </a:rPr>
              <a:t>that is </a:t>
            </a:r>
            <a:r>
              <a:rPr lang="en-IN" sz="3200" dirty="0">
                <a:solidFill>
                  <a:srgbClr val="FF0000"/>
                </a:solidFill>
              </a:rPr>
              <a:t>58.2% </a:t>
            </a:r>
            <a:r>
              <a:rPr lang="en-IN" sz="3200" dirty="0"/>
              <a:t>of the total number of </a:t>
            </a:r>
            <a:r>
              <a:rPr lang="en-IN" sz="3200" dirty="0" smtClean="0"/>
              <a:t>teachers in </a:t>
            </a:r>
            <a:r>
              <a:rPr lang="en-IN" sz="3200" dirty="0"/>
              <a:t>India; </a:t>
            </a:r>
            <a:endParaRPr lang="en-IN" sz="3200" dirty="0" smtClean="0"/>
          </a:p>
          <a:p>
            <a:pPr lvl="1"/>
            <a:r>
              <a:rPr lang="en-IN" sz="3200" dirty="0" smtClean="0">
                <a:solidFill>
                  <a:srgbClr val="FF0000"/>
                </a:solidFill>
              </a:rPr>
              <a:t>OBC </a:t>
            </a:r>
            <a:r>
              <a:rPr lang="en-IN" sz="3200" dirty="0">
                <a:solidFill>
                  <a:srgbClr val="FF0000"/>
                </a:solidFill>
              </a:rPr>
              <a:t>follows with 31.3%; </a:t>
            </a:r>
            <a:endParaRPr lang="en-IN" sz="3200" dirty="0" smtClean="0">
              <a:solidFill>
                <a:srgbClr val="FF0000"/>
              </a:solidFill>
            </a:endParaRPr>
          </a:p>
          <a:p>
            <a:pPr lvl="1"/>
            <a:r>
              <a:rPr lang="en-IN" sz="3200" dirty="0" smtClean="0"/>
              <a:t>SC 8.3% </a:t>
            </a:r>
          </a:p>
          <a:p>
            <a:pPr lvl="1"/>
            <a:r>
              <a:rPr lang="en-IN" sz="3200" dirty="0" smtClean="0">
                <a:solidFill>
                  <a:srgbClr val="FF0000"/>
                </a:solidFill>
              </a:rPr>
              <a:t>ST 2.2</a:t>
            </a:r>
            <a:r>
              <a:rPr lang="en-IN" sz="3200" dirty="0">
                <a:solidFill>
                  <a:srgbClr val="FF0000"/>
                </a:solidFill>
              </a:rPr>
              <a:t>%</a:t>
            </a:r>
          </a:p>
          <a:p>
            <a:pPr lvl="1"/>
            <a:r>
              <a:rPr lang="en-IN" sz="3200" dirty="0" smtClean="0">
                <a:solidFill>
                  <a:srgbClr val="FF0000"/>
                </a:solidFill>
              </a:rPr>
              <a:t>Muslims </a:t>
            </a:r>
            <a:r>
              <a:rPr lang="en-IN" sz="3200" dirty="0">
                <a:solidFill>
                  <a:srgbClr val="FF0000"/>
                </a:solidFill>
              </a:rPr>
              <a:t>4.9</a:t>
            </a:r>
            <a:r>
              <a:rPr lang="en-IN" sz="3200" dirty="0" smtClean="0">
                <a:solidFill>
                  <a:srgbClr val="FF0000"/>
                </a:solidFill>
              </a:rPr>
              <a:t>% </a:t>
            </a:r>
          </a:p>
          <a:p>
            <a:pPr lvl="1"/>
            <a:r>
              <a:rPr lang="en-IN" sz="3200" dirty="0" smtClean="0">
                <a:solidFill>
                  <a:srgbClr val="FF0000"/>
                </a:solidFill>
              </a:rPr>
              <a:t>Other minorities </a:t>
            </a:r>
            <a:r>
              <a:rPr lang="en-IN" dirty="0" smtClean="0">
                <a:solidFill>
                  <a:srgbClr val="FF0000"/>
                </a:solidFill>
              </a:rPr>
              <a:t>8.9%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3113"/>
          </a:xfrm>
        </p:spPr>
        <p:txBody>
          <a:bodyPr>
            <a:normAutofit/>
          </a:bodyPr>
          <a:lstStyle/>
          <a:p>
            <a:pPr algn="ctr"/>
            <a:r>
              <a:rPr lang="en-IN" sz="3500" dirty="0" smtClean="0"/>
              <a:t>Female </a:t>
            </a:r>
            <a:r>
              <a:rPr lang="en-IN" sz="3500" dirty="0" smtClean="0"/>
              <a:t>teachers/100 </a:t>
            </a:r>
            <a:r>
              <a:rPr lang="en-IN" sz="3500" dirty="0" smtClean="0"/>
              <a:t>male teachers, 2016-17</a:t>
            </a:r>
            <a:endParaRPr lang="en-IN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4413"/>
          <a:stretch/>
        </p:blipFill>
        <p:spPr>
          <a:xfrm>
            <a:off x="2309090" y="1422400"/>
            <a:ext cx="7883890" cy="44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5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30" y="290669"/>
            <a:ext cx="10058400" cy="1390349"/>
          </a:xfrm>
        </p:spPr>
        <p:txBody>
          <a:bodyPr>
            <a:normAutofit/>
          </a:bodyPr>
          <a:lstStyle/>
          <a:p>
            <a:pPr algn="ctr"/>
            <a:r>
              <a:rPr lang="en-IN" sz="3000" dirty="0" smtClean="0"/>
              <a:t>Enrolment (%) of Muslims &amp; other minority communities in total All-</a:t>
            </a:r>
            <a:r>
              <a:rPr lang="en-IN" sz="3000" dirty="0" err="1" smtClean="0"/>
              <a:t>india</a:t>
            </a:r>
            <a:r>
              <a:rPr lang="en-IN" sz="3000" dirty="0" smtClean="0"/>
              <a:t> enrolments, 2016-17</a:t>
            </a:r>
            <a:endParaRPr lang="en-IN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36" y="1838036"/>
            <a:ext cx="10654073" cy="4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60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234</TotalTime>
  <Words>2177</Words>
  <Application>Microsoft Office PowerPoint</Application>
  <PresentationFormat>Widescreen</PresentationFormat>
  <Paragraphs>680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Rockwell</vt:lpstr>
      <vt:lpstr>Rockwell Condensed</vt:lpstr>
      <vt:lpstr>Times New Roman</vt:lpstr>
      <vt:lpstr>Wingdings</vt:lpstr>
      <vt:lpstr>Wingdings 3</vt:lpstr>
      <vt:lpstr>Wood Type</vt:lpstr>
      <vt:lpstr>Differentials in attainments and mobility of women in higher education in india</vt:lpstr>
      <vt:lpstr>PowerPoint Presentation</vt:lpstr>
      <vt:lpstr>Muslims, Patriarchy and Marginality of Women</vt:lpstr>
      <vt:lpstr>University and colleges in India, 2016-17</vt:lpstr>
      <vt:lpstr>PowerPoint Presentation</vt:lpstr>
      <vt:lpstr>Gross Enrolment Ratio in hE</vt:lpstr>
      <vt:lpstr>Teachers</vt:lpstr>
      <vt:lpstr>Female teachers/100 male teachers, 2016-17</vt:lpstr>
      <vt:lpstr>Enrolment (%) of Muslims &amp; other minority communities in total All-india enrolments, 2016-17</vt:lpstr>
      <vt:lpstr>Enrolment and growth rate (%) in HE, 2016-17</vt:lpstr>
      <vt:lpstr>Enrolment (number) in HE and growth rate (%), 2016-17</vt:lpstr>
      <vt:lpstr>Enrolment among various categories, 2016-17</vt:lpstr>
      <vt:lpstr>Share of girls by social category in total enrolments of respective categories, 2016-17</vt:lpstr>
      <vt:lpstr>Data Problems on Religious Minorities</vt:lpstr>
      <vt:lpstr>Sachar report findings</vt:lpstr>
      <vt:lpstr>Sachar report findings</vt:lpstr>
      <vt:lpstr>Sachar report findings</vt:lpstr>
      <vt:lpstr>PowerPoint Presentation</vt:lpstr>
      <vt:lpstr>PowerPoint Presentation</vt:lpstr>
      <vt:lpstr>  </vt:lpstr>
      <vt:lpstr>Accessing and completing </vt:lpstr>
      <vt:lpstr> </vt:lpstr>
      <vt:lpstr>Inter-religious inequality in Literacy Rate</vt:lpstr>
      <vt:lpstr>Percentage of Muslim Male and Female Population with SSC level of Education</vt:lpstr>
      <vt:lpstr>Percentage of Muslim Male and Female Population with Graduation &amp; above level of Education</vt:lpstr>
      <vt:lpstr>Educational Attainments of Muslim women in Mumbai</vt:lpstr>
      <vt:lpstr>Educational attainments of Muslims females in  Greater Mumbai, 2009 </vt:lpstr>
      <vt:lpstr>Age-wise educational mobility of Muslim female in Greater Mumbai, 2009</vt:lpstr>
      <vt:lpstr>Income and burden of Female Illiteracy among Muslims in Gr Mumbai, 2009</vt:lpstr>
      <vt:lpstr>Community/Sect-wise educational attainment of Muslim women in Greater Mumbai, 2009.</vt:lpstr>
      <vt:lpstr>Stream-wise distribution (%) of Girls in Higher Education</vt:lpstr>
      <vt:lpstr>Annual Income and Choice of Streams by Girls</vt:lpstr>
      <vt:lpstr>Father’s/Mothers Educational Level and Higher Education by Girls</vt:lpstr>
      <vt:lpstr>Persons who takes decision regarding studies/Career of respondents by religion</vt:lpstr>
      <vt:lpstr>Conclusions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Shaban</dc:creator>
  <cp:lastModifiedBy>Shaban</cp:lastModifiedBy>
  <cp:revision>35</cp:revision>
  <dcterms:created xsi:type="dcterms:W3CDTF">2018-03-25T09:59:25Z</dcterms:created>
  <dcterms:modified xsi:type="dcterms:W3CDTF">2018-03-26T18:09:31Z</dcterms:modified>
</cp:coreProperties>
</file>